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44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Paper: Gallardo, L. M. (2026). The Supreme Yoga and the Science of Suggestion. World Happiness Foundation Research Lab. DOI 10.68220/whf.2026.001.</a:t>
            </a:r>
          </a:p>
          <a:p>
            <a:r>
              <a:t>Illustration: original image generated for this presentation.</a:t>
            </a:r>
          </a:p>
          <a:p>
            <a:r>
              <a:t>Opening prompt: The paper asks whether a classical Indian psychology of constructed experience can inform an empirically testable clinical model without reducing either tradition to the other.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Rows 8 to 13 of the construct concordance. The final row is the keystone of the proposed model, but the identification of jīvanmukti with Fundamental Peace is explicitly functional, not metaphysical. FP20 psychometric development is ongoing.</a:t>
            </a:r>
          </a:p>
          <a:p>
            <a:r>
              <a:t>Source: Gallardo (2026), Sections 9.5 and 10.6, Table 1.</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Read the figure as a proposed research map. Jñāna-bhūmikās are cumulative and retained; trance depth is state-dependent and reversible. The seven-fold structure comes from the Yoga Vāsiṣṭha, not from a standard seven-level hypnosis scale. Levels 6 and 7 are especially speculative. The neuroscience layer is correlational.</a:t>
            </a:r>
          </a:p>
          <a:p>
            <a:r>
              <a:t>Source: Gallardo (2026), Figure 1 and Section 10.5. Original figure supplied by the author.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Fundamental Peace is defined as a capacity, not as a pleasant mood. The proposed four components are attentional flexibility, emotional coherence, reduced self-referential rigidity and compassionate self-awareness. The link to jīvanmukti is functional rather than metaphysical. FP20 validation remains ongoing.</a:t>
            </a:r>
          </a:p>
          <a:p>
            <a:r>
              <a:t>Sources: Gallardo and Chetri (2026); Gallardo (2026), Section 9.5; Slaje (2000); Fort (1998).</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Section 10.2 contains six named phases, although the abstract refers to an eight-phase protocol. This deck uses the named structure to avoid inventing a taxonomy. Intervention may include symptom-focused suggestion, narrative, self-inquiry, resource access and perspective shifts. The proposal requires clinical-hypnosis training, Yoga Vāsiṣṭha literacy, judgment and cultural sensitivity.</a:t>
            </a:r>
          </a:p>
          <a:p>
            <a:r>
              <a:t>Source: Gallardo (2026), Sections 10.2 to 10.4.</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These boundaries are load-bearing. The protocol must not conflate therapeutic benefit with liberation, require metaphysical belief, or let practitioner authority create dependence. Active depression or suicidality requires standard clinical assessment and care. The author disclosures should remain visible.</a:t>
            </a:r>
          </a:p>
          <a:p>
            <a:r>
              <a:t>Source: Gallardo (2026), Declarations and Section 11.</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H1 and H2 form the priority clinical programme. H4 is more expensive and less essential because a null neural result would constrain the mechanism story without necessarily falsifying clinical benefit. H5 tests the model's distinctive narrative contribution.</a:t>
            </a:r>
          </a:p>
          <a:p>
            <a:r>
              <a:t>Source: Gallardo (2026), Section 12.5.</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Selected references only. See the paper for the complete 90-item bibliography. Full paper DOI: 10.68220/whf.2026.001. Licence: CC BY 4.0.</a:t>
            </a:r>
          </a:p>
          <a:p>
            <a:r>
              <a:t>Background illustration: original image generated for this presentation.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Central thesis: YVH links Yoga Vāsiṣṭha constructs with hypnosis science through a proposed protocol and outcome measure. Use the verbs proposes and hypothesizes. The cited clinical evidence supports hypnosis, not YVH.</a:t>
            </a:r>
          </a:p>
          <a:p>
            <a:r>
              <a:t>Sources: Gallardo (2026), Abstract and Sections 1, 5, 10 and 11.6.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paper describes a medieval Kashmiri core with later expansion. The seven stages move from the desire for truth through inquiry and thinning of habitual mind to stable liberation. These are cumulative contemplative stages, not trance levels.</a:t>
            </a:r>
          </a:p>
          <a:p>
            <a:r>
              <a:t>Sources: Gallardo (2026), Sections 2.1 to 2.4; Slaje (2000); Hanneder (2009); Venkatesananda (1993); Atreya (1936).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paper treats five narratives as phenomenological experiments. Cūḍālā becomes the clearest clinical analogue because her staged intervention works within the learner's own frame and returns agency after realization stabilizes. The comparison with Ericksonian therapy remains interpretive.</a:t>
            </a:r>
          </a:p>
          <a:p>
            <a:r>
              <a:t>Sources: Gallardo (2026), Section 2.6; Ganesathasan (2004); Venkatesananda (1993).</a:t>
            </a:r>
          </a:p>
          <a:p>
            <a:r>
              <a:t>Illustration: original image generated for this presentation.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Faria, born in Goa, rejected Mesmer's magnetic fluid and placed the capacity in the subject. Esdaile's Bengal record must be discussed with colonial consent and power asymmetries visible. Braid's engagement with the Haridas reports belongs to a critical reception history, not proof of suspended animation.</a:t>
            </a:r>
          </a:p>
          <a:p>
            <a:r>
              <a:t>Sources: Gallardo (2026), Section 3; de Faria (1819); Roberts (2016); Ernst (1995); Chakraborty (2024); Braid (1850).</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Distinguish evidence for hypnosis from evidence for YVH. Avoid treating any single region or EEG band as a marker of a contemplative stage. The paper identifies ACC, prefrontal regions, DMN modulation and altered connectivity as recurring findings.</a:t>
            </a:r>
          </a:p>
          <a:p>
            <a:r>
              <a:t>Sources: Rosendahl et al. (2024); Oakley et al. (2013); Jiang et al. (2016); Wolf et al. (2022); De Benedittis (2021).</a:t>
            </a:r>
          </a:p>
          <a:p>
            <a:r>
              <a:t>Illustration: original image generated for this presentation; it is conceptual, not anatomical evidence.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method protects both traditions from two familiar errors. Reduction turns the source tradition into a decontextualized technique. Inflation turns therapy into a spiritual attainment. The five rules discipline every correspondence and make the synthesis testable.</a:t>
            </a:r>
          </a:p>
          <a:p>
            <a:r>
              <a:t>Source: Gallardo (2026), Section 5.</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strongest bridges are functional: constructed experience, absorption, narrative and work with habitual patterns. The Yoga Vāsiṣṭha makes philosophical and soteriological claims. Clinical science describes cognitive and therapeutic processes.</a:t>
            </a:r>
          </a:p>
          <a:p>
            <a:r>
              <a:t>Sources: Gallardo (2026), Section 6; Ganesathasan (2004); Oakley et al. (2013); Rossi and Rossi (2007); Ecker et al. (2012); Nader et al. (2000).</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Rows 1 to 7 of the paper's 13-construct concordance. Present each row as a proposed correspondence. The anchors support components of each analogy; they do not independently validate the correspondence itself.</a:t>
            </a:r>
          </a:p>
          <a:p>
            <a:r>
              <a:t>Source: Gallardo (2026), Section 10.6, Table 1.</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20D1D"/>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3"/>
          <a:srcRect t="27" b="27"/>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2C5CCE45-4D17-499A-9256-F85CFE4325EB}"/>
              </a:ext>
            </a:extLst>
          </p:cNvPr>
          <p:cNvSpPr>
            <a:spLocks noGrp="1"/>
          </p:cNvSpPr>
          <p:nvPr/>
        </p:nvSpPr>
        <p:spPr>
          <a:xfrm>
            <a:off x="0" y="0"/>
            <a:ext cx="12192000" cy="6858000"/>
          </a:xfrm>
          <a:prstGeom prst="rect">
            <a:avLst/>
          </a:prstGeom>
          <a:solidFill>
            <a:srgbClr val="001020">
              <a:alpha val="28000"/>
            </a:srgbClr>
          </a:solidFill>
          <a:ln w="0">
            <a:noFill/>
          </a:ln>
        </p:spPr>
        <p:txBody>
          <a:bodyPr/>
          <a:lstStyle/>
          <a:p>
            <a:endParaRPr lang="en-US"/>
          </a:p>
        </p:txBody>
      </p:sp>
      <p:sp>
        <p:nvSpPr>
          <p:cNvPr id="3" name="Rectangle 2">
            <a:extLst>
              <a:ext uri="{FF2B5EF4-FFF2-40B4-BE49-F238E27FC236}">
                <a16:creationId xmlns:a16="http://schemas.microsoft.com/office/drawing/2014/main" id="{EB3D9A63-E3B7-4129-9DFD-0E92A7C958D8}"/>
              </a:ext>
            </a:extLst>
          </p:cNvPr>
          <p:cNvSpPr>
            <a:spLocks noGrp="1"/>
          </p:cNvSpPr>
          <p:nvPr/>
        </p:nvSpPr>
        <p:spPr>
          <a:xfrm>
            <a:off x="0" y="0"/>
            <a:ext cx="6572250" cy="6858000"/>
          </a:xfrm>
          <a:prstGeom prst="rect">
            <a:avLst/>
          </a:prstGeom>
          <a:solidFill>
            <a:srgbClr val="001020">
              <a:alpha val="58000"/>
            </a:srgbClr>
          </a:solidFill>
          <a:ln w="0">
            <a:noFill/>
          </a:ln>
        </p:spPr>
        <p:txBody>
          <a:bodyPr/>
          <a:lstStyle/>
          <a:p>
            <a:endParaRPr lang="en-US"/>
          </a:p>
        </p:txBody>
      </p:sp>
      <p:sp>
        <p:nvSpPr>
          <p:cNvPr id="4" name="Straight Connector 3">
            <a:extLst>
              <a:ext uri="{FF2B5EF4-FFF2-40B4-BE49-F238E27FC236}">
                <a16:creationId xmlns:a16="http://schemas.microsoft.com/office/drawing/2014/main" id="{2EE75890-C1E3-428C-A8B6-A0B8DD66B4FB}"/>
              </a:ext>
            </a:extLst>
          </p:cNvPr>
          <p:cNvSpPr>
            <a:spLocks noGrp="1"/>
          </p:cNvSpPr>
          <p:nvPr/>
        </p:nvSpPr>
        <p:spPr>
          <a:xfrm>
            <a:off x="685800" y="685800"/>
            <a:ext cx="857250" cy="0"/>
          </a:xfrm>
          <a:prstGeom prst="line">
            <a:avLst/>
          </a:prstGeom>
          <a:noFill/>
          <a:ln w="47625">
            <a:solidFill>
              <a:srgbClr val="F4C95A"/>
            </a:solidFill>
            <a:prstDash val="solid"/>
          </a:ln>
        </p:spPr>
        <p:txBody>
          <a:bodyPr/>
          <a:lstStyle/>
          <a:p>
            <a:endParaRPr lang="en-US"/>
          </a:p>
        </p:txBody>
      </p:sp>
      <p:sp>
        <p:nvSpPr>
          <p:cNvPr id="5" name="Rectangle 4">
            <a:extLst>
              <a:ext uri="{FF2B5EF4-FFF2-40B4-BE49-F238E27FC236}">
                <a16:creationId xmlns:a16="http://schemas.microsoft.com/office/drawing/2014/main" id="{63D6B5CB-EF07-4B7B-9965-8F034D5437AF}"/>
              </a:ext>
            </a:extLst>
          </p:cNvPr>
          <p:cNvSpPr>
            <a:spLocks noGrp="1"/>
          </p:cNvSpPr>
          <p:nvPr/>
        </p:nvSpPr>
        <p:spPr>
          <a:xfrm>
            <a:off x="685800" y="933450"/>
            <a:ext cx="6000750" cy="1714500"/>
          </a:xfrm>
          <a:prstGeom prst="rect">
            <a:avLst/>
          </a:prstGeom>
          <a:noFill/>
          <a:ln w="0">
            <a:noFill/>
          </a:ln>
        </p:spPr>
        <p:txBody>
          <a:bodyPr wrap="square" lIns="0" tIns="0" rIns="0" bIns="0" anchor="ctr">
            <a:normAutofit/>
          </a:bodyPr>
          <a:lstStyle/>
          <a:p>
            <a:pPr algn="l">
              <a:lnSpc>
                <a:spcPct val="92000"/>
              </a:lnSpc>
              <a:buNone/>
              <a:defRPr sz="3600" b="1" i="0">
                <a:solidFill>
                  <a:srgbClr val="F5F1DF"/>
                </a:solidFill>
                <a:latin typeface="Avenir Next"/>
                <a:ea typeface="Avenir Next"/>
                <a:cs typeface="Avenir Next"/>
              </a:defRPr>
            </a:pPr>
            <a:r>
              <a:rPr sz="3600" b="1" i="0">
                <a:solidFill>
                  <a:srgbClr val="F5F1DF"/>
                </a:solidFill>
                <a:latin typeface="Avenir Next"/>
                <a:ea typeface="Avenir Next"/>
                <a:cs typeface="Avenir Next"/>
              </a:rPr>
              <a:t>THE SUPREME YOGA</a:t>
            </a:r>
          </a:p>
          <a:p>
            <a:pPr algn="l">
              <a:lnSpc>
                <a:spcPct val="92000"/>
              </a:lnSpc>
              <a:buNone/>
              <a:defRPr sz="3600" b="1" i="0">
                <a:solidFill>
                  <a:srgbClr val="F5F1DF"/>
                </a:solidFill>
                <a:latin typeface="Avenir Next"/>
                <a:ea typeface="Avenir Next"/>
                <a:cs typeface="Avenir Next"/>
              </a:defRPr>
            </a:pPr>
            <a:r>
              <a:rPr sz="3600" b="1" i="0">
                <a:solidFill>
                  <a:srgbClr val="F5F1DF"/>
                </a:solidFill>
                <a:latin typeface="Avenir Next"/>
                <a:ea typeface="Avenir Next"/>
                <a:cs typeface="Avenir Next"/>
              </a:rPr>
              <a:t>AND THE SCIENCE OF SUGGESTION</a:t>
            </a:r>
          </a:p>
        </p:txBody>
      </p:sp>
      <p:sp>
        <p:nvSpPr>
          <p:cNvPr id="6" name="Rectangle 5">
            <a:extLst>
              <a:ext uri="{FF2B5EF4-FFF2-40B4-BE49-F238E27FC236}">
                <a16:creationId xmlns:a16="http://schemas.microsoft.com/office/drawing/2014/main" id="{E6188A21-6468-43CF-9F31-88B2FF84F1EC}"/>
              </a:ext>
            </a:extLst>
          </p:cNvPr>
          <p:cNvSpPr>
            <a:spLocks noGrp="1"/>
          </p:cNvSpPr>
          <p:nvPr/>
        </p:nvSpPr>
        <p:spPr>
          <a:xfrm>
            <a:off x="723900" y="2781300"/>
            <a:ext cx="5334000" cy="895350"/>
          </a:xfrm>
          <a:prstGeom prst="rect">
            <a:avLst/>
          </a:prstGeom>
          <a:noFill/>
          <a:ln w="0">
            <a:noFill/>
          </a:ln>
        </p:spPr>
        <p:txBody>
          <a:bodyPr wrap="square" lIns="0" tIns="0" rIns="0" bIns="0" anchor="t">
            <a:normAutofit/>
          </a:bodyPr>
          <a:lstStyle/>
          <a:p>
            <a:pPr algn="l">
              <a:lnSpc>
                <a:spcPct val="108000"/>
              </a:lnSpc>
              <a:buNone/>
              <a:defRPr sz="1725" b="0" i="0">
                <a:solidFill>
                  <a:srgbClr val="D9E5EC"/>
                </a:solidFill>
                <a:latin typeface="Avenir Next"/>
                <a:ea typeface="Avenir Next"/>
                <a:cs typeface="Avenir Next"/>
              </a:defRPr>
            </a:pPr>
            <a:r>
              <a:rPr sz="1725" b="0" i="0">
                <a:solidFill>
                  <a:srgbClr val="D9E5EC"/>
                </a:solidFill>
                <a:latin typeface="Avenir Next"/>
                <a:ea typeface="Avenir Next"/>
                <a:cs typeface="Avenir Next"/>
              </a:rPr>
              <a:t>Bridging the Yoga Vāsiṣṭha and Modern Hypnotherapy Through Consciousness, Narrative, and Neuroscience</a:t>
            </a:r>
          </a:p>
        </p:txBody>
      </p:sp>
      <p:sp>
        <p:nvSpPr>
          <p:cNvPr id="7" name="Rectangle 6">
            <a:extLst>
              <a:ext uri="{FF2B5EF4-FFF2-40B4-BE49-F238E27FC236}">
                <a16:creationId xmlns:a16="http://schemas.microsoft.com/office/drawing/2014/main" id="{C3F72F77-38B1-434F-819E-69D556B15D80}"/>
              </a:ext>
            </a:extLst>
          </p:cNvPr>
          <p:cNvSpPr>
            <a:spLocks noGrp="1"/>
          </p:cNvSpPr>
          <p:nvPr/>
        </p:nvSpPr>
        <p:spPr>
          <a:xfrm>
            <a:off x="723900" y="4648200"/>
            <a:ext cx="4000500" cy="304800"/>
          </a:xfrm>
          <a:prstGeom prst="rect">
            <a:avLst/>
          </a:prstGeom>
          <a:noFill/>
          <a:ln w="0">
            <a:noFill/>
          </a:ln>
        </p:spPr>
        <p:txBody>
          <a:bodyPr wrap="square" lIns="0" tIns="0" rIns="0" bIns="0" anchor="ctr">
            <a:noAutofit/>
          </a:bodyPr>
          <a:lstStyle/>
          <a:p>
            <a:pPr algn="l">
              <a:lnSpc>
                <a:spcPct val="100000"/>
              </a:lnSpc>
              <a:buNone/>
              <a:defRPr sz="1575" b="1" i="0">
                <a:solidFill>
                  <a:srgbClr val="F4C95A"/>
                </a:solidFill>
                <a:latin typeface="Avenir Next"/>
                <a:ea typeface="Avenir Next"/>
                <a:cs typeface="Avenir Next"/>
              </a:defRPr>
            </a:pPr>
            <a:r>
              <a:rPr sz="1575" b="1" i="0">
                <a:solidFill>
                  <a:srgbClr val="F4C95A"/>
                </a:solidFill>
                <a:latin typeface="Avenir Next"/>
                <a:ea typeface="Avenir Next"/>
                <a:cs typeface="Avenir Next"/>
              </a:rPr>
              <a:t>Luis Miguel Gallardo</a:t>
            </a:r>
          </a:p>
        </p:txBody>
      </p:sp>
      <p:sp>
        <p:nvSpPr>
          <p:cNvPr id="8" name="Rectangle 7">
            <a:extLst>
              <a:ext uri="{FF2B5EF4-FFF2-40B4-BE49-F238E27FC236}">
                <a16:creationId xmlns:a16="http://schemas.microsoft.com/office/drawing/2014/main" id="{7F1BCA63-138B-47FA-824E-E188CA065DEC}"/>
              </a:ext>
            </a:extLst>
          </p:cNvPr>
          <p:cNvSpPr>
            <a:spLocks noGrp="1"/>
          </p:cNvSpPr>
          <p:nvPr/>
        </p:nvSpPr>
        <p:spPr>
          <a:xfrm>
            <a:off x="723900" y="5010150"/>
            <a:ext cx="4953000" cy="514350"/>
          </a:xfrm>
          <a:prstGeom prst="rect">
            <a:avLst/>
          </a:prstGeom>
          <a:noFill/>
          <a:ln w="0">
            <a:noFill/>
          </a:ln>
        </p:spPr>
        <p:txBody>
          <a:bodyPr wrap="square" lIns="0" tIns="0" rIns="0" bIns="0" anchor="t">
            <a:noAutofit/>
          </a:bodyPr>
          <a:lstStyle/>
          <a:p>
            <a:pPr algn="l">
              <a:lnSpc>
                <a:spcPct val="105000"/>
              </a:lnSpc>
              <a:buNone/>
              <a:defRPr sz="1200" b="0" i="0">
                <a:solidFill>
                  <a:srgbClr val="F5F1DF"/>
                </a:solidFill>
                <a:latin typeface="Avenir Next"/>
                <a:ea typeface="Avenir Next"/>
                <a:cs typeface="Avenir Next"/>
              </a:defRPr>
            </a:pPr>
            <a:r>
              <a:rPr sz="1200" b="0" i="0">
                <a:solidFill>
                  <a:srgbClr val="F5F1DF"/>
                </a:solidFill>
                <a:latin typeface="Avenir Next"/>
                <a:ea typeface="Avenir Next"/>
                <a:cs typeface="Avenir Next"/>
              </a:rPr>
              <a:t>Yogananda School of Spirituality and Happiness</a:t>
            </a:r>
          </a:p>
          <a:p>
            <a:pPr algn="l">
              <a:lnSpc>
                <a:spcPct val="105000"/>
              </a:lnSpc>
              <a:buNone/>
              <a:defRPr sz="1200" b="0" i="0">
                <a:solidFill>
                  <a:srgbClr val="F5F1DF"/>
                </a:solidFill>
                <a:latin typeface="Avenir Next"/>
                <a:ea typeface="Avenir Next"/>
                <a:cs typeface="Avenir Next"/>
              </a:defRPr>
            </a:pPr>
            <a:r>
              <a:rPr sz="1200" b="0" i="0">
                <a:solidFill>
                  <a:srgbClr val="F5F1DF"/>
                </a:solidFill>
                <a:latin typeface="Avenir Next"/>
                <a:ea typeface="Avenir Next"/>
                <a:cs typeface="Avenir Next"/>
              </a:rPr>
              <a:t>Shoolini University, Himachal Pradesh, India</a:t>
            </a:r>
          </a:p>
        </p:txBody>
      </p:sp>
      <p:sp>
        <p:nvSpPr>
          <p:cNvPr id="9" name="Rectangle 8">
            <a:extLst>
              <a:ext uri="{FF2B5EF4-FFF2-40B4-BE49-F238E27FC236}">
                <a16:creationId xmlns:a16="http://schemas.microsoft.com/office/drawing/2014/main" id="{88E281F9-ACE5-4441-82F6-7E968B36D411}"/>
              </a:ext>
            </a:extLst>
          </p:cNvPr>
          <p:cNvSpPr>
            <a:spLocks noGrp="1"/>
          </p:cNvSpPr>
          <p:nvPr/>
        </p:nvSpPr>
        <p:spPr>
          <a:xfrm>
            <a:off x="723900" y="5829300"/>
            <a:ext cx="5429250" cy="228600"/>
          </a:xfrm>
          <a:prstGeom prst="rect">
            <a:avLst/>
          </a:prstGeom>
          <a:noFill/>
          <a:ln w="0">
            <a:noFill/>
          </a:ln>
        </p:spPr>
        <p:txBody>
          <a:bodyPr wrap="square" lIns="0" tIns="0" rIns="0" bIns="0" anchor="ctr">
            <a:noAutofit/>
          </a:bodyPr>
          <a:lstStyle/>
          <a:p>
            <a:pPr algn="l">
              <a:lnSpc>
                <a:spcPct val="100000"/>
              </a:lnSpc>
              <a:buNone/>
              <a:defRPr sz="1050" b="0" i="0">
                <a:solidFill>
                  <a:srgbClr val="9FB0C0"/>
                </a:solidFill>
                <a:latin typeface="Avenir Next"/>
                <a:ea typeface="Avenir Next"/>
                <a:cs typeface="Avenir Next"/>
              </a:defRPr>
            </a:pPr>
            <a:r>
              <a:rPr sz="1050" b="0" i="0">
                <a:solidFill>
                  <a:srgbClr val="9FB0C0"/>
                </a:solidFill>
                <a:latin typeface="Avenir Next"/>
                <a:ea typeface="Avenir Next"/>
                <a:cs typeface="Avenir Next"/>
              </a:rPr>
              <a:t>World Happiness Foundation Research Lab   ·   September 2026</a:t>
            </a:r>
          </a:p>
        </p:txBody>
      </p:sp>
      <p:sp>
        <p:nvSpPr>
          <p:cNvPr id="10" name="Rectangle 9">
            <a:extLst>
              <a:ext uri="{FF2B5EF4-FFF2-40B4-BE49-F238E27FC236}">
                <a16:creationId xmlns:a16="http://schemas.microsoft.com/office/drawing/2014/main" id="{0CCA3FC3-CE26-467D-B7D0-C9382C851328}"/>
              </a:ext>
            </a:extLst>
          </p:cNvPr>
          <p:cNvSpPr>
            <a:spLocks noGrp="1"/>
          </p:cNvSpPr>
          <p:nvPr/>
        </p:nvSpPr>
        <p:spPr>
          <a:xfrm>
            <a:off x="723900" y="6115050"/>
            <a:ext cx="4000500" cy="209550"/>
          </a:xfrm>
          <a:prstGeom prst="rect">
            <a:avLst/>
          </a:prstGeom>
          <a:noFill/>
          <a:ln w="0">
            <a:noFill/>
          </a:ln>
        </p:spPr>
        <p:txBody>
          <a:bodyPr wrap="square" lIns="0" tIns="0" rIns="0" bIns="0" anchor="ctr">
            <a:noAutofit/>
          </a:bodyPr>
          <a:lstStyle/>
          <a:p>
            <a:pPr algn="l">
              <a:lnSpc>
                <a:spcPct val="100000"/>
              </a:lnSpc>
              <a:buNone/>
              <a:defRPr sz="1050" b="0" i="0">
                <a:solidFill>
                  <a:srgbClr val="F4C95A"/>
                </a:solidFill>
                <a:latin typeface="Avenir Next"/>
                <a:ea typeface="Avenir Next"/>
                <a:cs typeface="Avenir Next"/>
              </a:defRPr>
            </a:pPr>
            <a:r>
              <a:rPr sz="1050" b="0" i="0">
                <a:solidFill>
                  <a:srgbClr val="F4C95A"/>
                </a:solidFill>
                <a:latin typeface="Avenir Next"/>
                <a:ea typeface="Avenir Next"/>
                <a:cs typeface="Avenir Next"/>
              </a:rPr>
              <a:t>doi.org/10.68220/whf.2026.001</a:t>
            </a:r>
          </a:p>
        </p:txBody>
      </p:sp>
    </p:spTree>
    <p:extLst>
      <p:ext uri="{BB962C8B-B14F-4D97-AF65-F5344CB8AC3E}">
        <p14:creationId xmlns:p14="http://schemas.microsoft.com/office/powerpoint/2010/main" val="1440660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20D1D"/>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820C9DA-2D8A-4B27-9571-49E244DC916F}"/>
              </a:ext>
            </a:extLst>
          </p:cNvPr>
          <p:cNvSpPr>
            <a:spLocks noGrp="1"/>
          </p:cNvSpPr>
          <p:nvPr/>
        </p:nvSpPr>
        <p:spPr>
          <a:xfrm>
            <a:off x="571500" y="381000"/>
            <a:ext cx="8858250" cy="590550"/>
          </a:xfrm>
          <a:prstGeom prst="rect">
            <a:avLst/>
          </a:prstGeom>
          <a:noFill/>
          <a:ln w="0">
            <a:noFill/>
          </a:ln>
        </p:spPr>
        <p:txBody>
          <a:bodyPr wrap="square" lIns="0" tIns="0" rIns="0" bIns="0" anchor="ctr">
            <a:noAutofit/>
          </a:bodyPr>
          <a:lstStyle/>
          <a:p>
            <a:pPr algn="l">
              <a:lnSpc>
                <a:spcPct val="100000"/>
              </a:lnSpc>
              <a:buNone/>
              <a:defRPr sz="2850" b="1" i="0">
                <a:solidFill>
                  <a:srgbClr val="F5F1DF"/>
                </a:solidFill>
                <a:latin typeface="Avenir Next"/>
                <a:ea typeface="Avenir Next"/>
                <a:cs typeface="Avenir Next"/>
              </a:defRPr>
            </a:pPr>
            <a:r>
              <a:rPr sz="2850" b="1" i="0">
                <a:solidFill>
                  <a:srgbClr val="F5F1DF"/>
                </a:solidFill>
                <a:latin typeface="Avenir Next"/>
                <a:ea typeface="Avenir Next"/>
                <a:cs typeface="Avenir Next"/>
              </a:rPr>
              <a:t>Thirteen proposed construct correspondences</a:t>
            </a:r>
          </a:p>
        </p:txBody>
      </p:sp>
      <p:sp>
        <p:nvSpPr>
          <p:cNvPr id="2" name="Straight Connector 1">
            <a:extLst>
              <a:ext uri="{FF2B5EF4-FFF2-40B4-BE49-F238E27FC236}">
                <a16:creationId xmlns:a16="http://schemas.microsoft.com/office/drawing/2014/main" id="{8A225BA4-D693-4DF8-850D-52D07C0995BF}"/>
              </a:ext>
            </a:extLst>
          </p:cNvPr>
          <p:cNvSpPr>
            <a:spLocks noGrp="1"/>
          </p:cNvSpPr>
          <p:nvPr/>
        </p:nvSpPr>
        <p:spPr>
          <a:xfrm>
            <a:off x="571500" y="1028700"/>
            <a:ext cx="838200" cy="0"/>
          </a:xfrm>
          <a:prstGeom prst="line">
            <a:avLst/>
          </a:prstGeom>
          <a:noFill/>
          <a:ln w="38100">
            <a:solidFill>
              <a:srgbClr val="F4C95A"/>
            </a:solidFill>
            <a:prstDash val="solid"/>
          </a:ln>
        </p:spPr>
        <p:txBody>
          <a:bodyPr/>
          <a:lstStyle/>
          <a:p>
            <a:endParaRPr lang="en-US"/>
          </a:p>
        </p:txBody>
      </p:sp>
      <p:sp>
        <p:nvSpPr>
          <p:cNvPr id="3" name="Rectangle 2">
            <a:extLst>
              <a:ext uri="{FF2B5EF4-FFF2-40B4-BE49-F238E27FC236}">
                <a16:creationId xmlns:a16="http://schemas.microsoft.com/office/drawing/2014/main" id="{CF915D07-FEB2-4F2C-8C5C-EBF339B30862}"/>
              </a:ext>
            </a:extLst>
          </p:cNvPr>
          <p:cNvSpPr>
            <a:spLocks noGrp="1"/>
          </p:cNvSpPr>
          <p:nvPr/>
        </p:nvSpPr>
        <p:spPr>
          <a:xfrm>
            <a:off x="10191750" y="457200"/>
            <a:ext cx="1238250" cy="361950"/>
          </a:xfrm>
          <a:prstGeom prst="rect">
            <a:avLst/>
          </a:prstGeom>
          <a:noFill/>
          <a:ln w="0">
            <a:noFill/>
          </a:ln>
        </p:spPr>
        <p:txBody>
          <a:bodyPr wrap="square" lIns="0" tIns="0" rIns="0" bIns="0" anchor="ctr">
            <a:noAutofit/>
          </a:bodyPr>
          <a:lstStyle/>
          <a:p>
            <a:pPr algn="r">
              <a:lnSpc>
                <a:spcPct val="100000"/>
              </a:lnSpc>
              <a:buNone/>
              <a:defRPr sz="1350" b="1" i="0">
                <a:solidFill>
                  <a:srgbClr val="F4C95A"/>
                </a:solidFill>
                <a:latin typeface="Avenir Next"/>
                <a:ea typeface="Avenir Next"/>
                <a:cs typeface="Avenir Next"/>
              </a:defRPr>
            </a:pPr>
            <a:r>
              <a:rPr sz="1350" b="1" i="0">
                <a:solidFill>
                  <a:srgbClr val="F4C95A"/>
                </a:solidFill>
                <a:latin typeface="Avenir Next"/>
                <a:ea typeface="Avenir Next"/>
                <a:cs typeface="Avenir Next"/>
              </a:rPr>
              <a:t>2 of 2</a:t>
            </a:r>
          </a:p>
        </p:txBody>
      </p:sp>
      <p:graphicFrame>
        <p:nvGraphicFramePr>
          <p:cNvPr id="11" name="Table 10"/>
          <p:cNvGraphicFramePr/>
          <p:nvPr/>
        </p:nvGraphicFramePr>
        <p:xfrm>
          <a:off x="685800" y="1257300"/>
          <a:ext cx="10820400" cy="4857750"/>
        </p:xfrm>
        <a:graphic>
          <a:graphicData uri="http://schemas.openxmlformats.org/drawingml/2006/table">
            <a:tbl>
              <a:tblPr/>
              <a:tblGrid>
                <a:gridCol w="4686300">
                  <a:extLst>
                    <a:ext uri="{9D8B030D-6E8A-4147-A177-3AD203B41FA5}">
                      <a16:colId xmlns:a16="http://schemas.microsoft.com/office/drawing/2014/main" val="20000"/>
                    </a:ext>
                  </a:extLst>
                </a:gridCol>
                <a:gridCol w="6134100">
                  <a:extLst>
                    <a:ext uri="{9D8B030D-6E8A-4147-A177-3AD203B41FA5}">
                      <a16:colId xmlns:a16="http://schemas.microsoft.com/office/drawing/2014/main" val="20001"/>
                    </a:ext>
                  </a:extLst>
                </a:gridCol>
              </a:tblGrid>
              <a:tr h="457200">
                <a:tc>
                  <a:txBody>
                    <a:bodyPr/>
                    <a:lstStyle/>
                    <a:p>
                      <a:pPr algn="l"/>
                      <a:r>
                        <a:rPr sz="1425" b="1">
                          <a:solidFill>
                            <a:srgbClr val="F4C95A"/>
                          </a:solidFill>
                          <a:latin typeface="Avenir Next"/>
                          <a:ea typeface="Avenir Next"/>
                          <a:cs typeface="Avenir Next"/>
                        </a:rPr>
                        <a:t>Yoga Vāsiṣṭha construct</a:t>
                      </a:r>
                    </a:p>
                  </a:txBody>
                  <a:tcPr marL="95250" marR="95250" marT="57150" marB="57150" anchor="ctr">
                    <a:solidFill>
                      <a:srgbClr val="10243D"/>
                    </a:solidFill>
                  </a:tcPr>
                </a:tc>
                <a:tc>
                  <a:txBody>
                    <a:bodyPr/>
                    <a:lstStyle/>
                    <a:p>
                      <a:pPr algn="l"/>
                      <a:r>
                        <a:rPr sz="1425" b="1">
                          <a:solidFill>
                            <a:srgbClr val="F4C95A"/>
                          </a:solidFill>
                          <a:latin typeface="Avenir Next"/>
                          <a:ea typeface="Avenir Next"/>
                          <a:cs typeface="Avenir Next"/>
                        </a:rPr>
                        <a:t>Proposed functional correspondence</a:t>
                      </a:r>
                    </a:p>
                  </a:txBody>
                  <a:tcPr marL="95250" marR="95250" marT="57150" marB="57150" anchor="ctr">
                    <a:solidFill>
                      <a:srgbClr val="10243D"/>
                    </a:solidFill>
                  </a:tcPr>
                </a:tc>
                <a:extLst>
                  <a:ext uri="{0D108BD9-81ED-4DB2-BD59-A6C34878D82A}">
                    <a16:rowId xmlns:a16="http://schemas.microsoft.com/office/drawing/2014/main" val="10000"/>
                  </a:ext>
                </a:extLst>
              </a:tr>
              <a:tr h="733425">
                <a:tc>
                  <a:txBody>
                    <a:bodyPr/>
                    <a:lstStyle/>
                    <a:p>
                      <a:pPr algn="l"/>
                      <a:r>
                        <a:rPr sz="1425">
                          <a:solidFill>
                            <a:srgbClr val="D9E5EC"/>
                          </a:solidFill>
                          <a:latin typeface="Avenir Next"/>
                          <a:ea typeface="Avenir Next"/>
                          <a:cs typeface="Avenir Next"/>
                        </a:rPr>
                        <a:t>8  upaśama</a:t>
                      </a:r>
                    </a:p>
                    <a:p>
                      <a:pPr algn="l"/>
                      <a:r>
                        <a:rPr sz="1425">
                          <a:solidFill>
                            <a:srgbClr val="D9E5EC"/>
                          </a:solidFill>
                          <a:latin typeface="Avenir Next"/>
                          <a:ea typeface="Avenir Next"/>
                          <a:cs typeface="Avenir Next"/>
                        </a:rPr>
                        <a:t>Trainable quiescence</a:t>
                      </a:r>
                    </a:p>
                  </a:txBody>
                  <a:tcPr marL="95250" marR="95250" marT="47625" marB="47625" anchor="ctr">
                    <a:solidFill>
                      <a:srgbClr val="07172B"/>
                    </a:solidFill>
                  </a:tcPr>
                </a:tc>
                <a:tc>
                  <a:txBody>
                    <a:bodyPr/>
                    <a:lstStyle/>
                    <a:p>
                      <a:pPr algn="l"/>
                      <a:r>
                        <a:rPr sz="1425">
                          <a:solidFill>
                            <a:srgbClr val="F5F1DF"/>
                          </a:solidFill>
                          <a:latin typeface="Avenir Next"/>
                          <a:ea typeface="Avenir Next"/>
                          <a:cs typeface="Avenir Next"/>
                        </a:rPr>
                        <a:t>Down-regulation, emotion regulation and parasympathetic settling</a:t>
                      </a:r>
                    </a:p>
                  </a:txBody>
                  <a:tcPr marL="95250" marR="95250" marT="47625" marB="47625" anchor="ctr">
                    <a:solidFill>
                      <a:srgbClr val="07172B"/>
                    </a:solidFill>
                  </a:tcPr>
                </a:tc>
                <a:extLst>
                  <a:ext uri="{0D108BD9-81ED-4DB2-BD59-A6C34878D82A}">
                    <a16:rowId xmlns:a16="http://schemas.microsoft.com/office/drawing/2014/main" val="10001"/>
                  </a:ext>
                </a:extLst>
              </a:tr>
              <a:tr h="733425">
                <a:tc>
                  <a:txBody>
                    <a:bodyPr/>
                    <a:lstStyle/>
                    <a:p>
                      <a:pPr algn="l"/>
                      <a:r>
                        <a:rPr sz="1425">
                          <a:solidFill>
                            <a:srgbClr val="D9E5EC"/>
                          </a:solidFill>
                          <a:latin typeface="Avenir Next"/>
                          <a:ea typeface="Avenir Next"/>
                          <a:cs typeface="Avenir Next"/>
                        </a:rPr>
                        <a:t>9  manonāśa / vāsanākṣaya</a:t>
                      </a:r>
                    </a:p>
                    <a:p>
                      <a:pPr algn="l"/>
                      <a:r>
                        <a:rPr sz="1425">
                          <a:solidFill>
                            <a:srgbClr val="D9E5EC"/>
                          </a:solidFill>
                          <a:latin typeface="Avenir Next"/>
                          <a:ea typeface="Avenir Next"/>
                          <a:cs typeface="Avenir Next"/>
                        </a:rPr>
                        <a:t>Dissolution of mind-habit</a:t>
                      </a:r>
                    </a:p>
                  </a:txBody>
                  <a:tcPr marL="95250" marR="95250" marT="47625" marB="47625" anchor="ctr">
                    <a:solidFill>
                      <a:srgbClr val="0E2138"/>
                    </a:solidFill>
                  </a:tcPr>
                </a:tc>
                <a:tc>
                  <a:txBody>
                    <a:bodyPr/>
                    <a:lstStyle/>
                    <a:p>
                      <a:pPr algn="l"/>
                      <a:r>
                        <a:rPr sz="1425">
                          <a:solidFill>
                            <a:srgbClr val="F5F1DF"/>
                          </a:solidFill>
                          <a:latin typeface="Avenir Next"/>
                          <a:ea typeface="Avenir Next"/>
                          <a:cs typeface="Avenir Next"/>
                        </a:rPr>
                        <a:t>Extinction, deconditioning and memory reconsolidation</a:t>
                      </a:r>
                    </a:p>
                  </a:txBody>
                  <a:tcPr marL="95250" marR="95250" marT="47625" marB="47625" anchor="ctr">
                    <a:solidFill>
                      <a:srgbClr val="0E2138"/>
                    </a:solidFill>
                  </a:tcPr>
                </a:tc>
                <a:extLst>
                  <a:ext uri="{0D108BD9-81ED-4DB2-BD59-A6C34878D82A}">
                    <a16:rowId xmlns:a16="http://schemas.microsoft.com/office/drawing/2014/main" val="10002"/>
                  </a:ext>
                </a:extLst>
              </a:tr>
              <a:tr h="733425">
                <a:tc>
                  <a:txBody>
                    <a:bodyPr/>
                    <a:lstStyle/>
                    <a:p>
                      <a:pPr algn="l"/>
                      <a:r>
                        <a:rPr sz="1425">
                          <a:solidFill>
                            <a:srgbClr val="D9E5EC"/>
                          </a:solidFill>
                          <a:latin typeface="Avenir Next"/>
                          <a:ea typeface="Avenir Next"/>
                          <a:cs typeface="Avenir Next"/>
                        </a:rPr>
                        <a:t>10  dṛṣṭa / draṣṭṛ</a:t>
                      </a:r>
                    </a:p>
                    <a:p>
                      <a:pPr algn="l"/>
                      <a:r>
                        <a:rPr sz="1425">
                          <a:solidFill>
                            <a:srgbClr val="D9E5EC"/>
                          </a:solidFill>
                          <a:latin typeface="Avenir Next"/>
                          <a:ea typeface="Avenir Next"/>
                          <a:cs typeface="Avenir Next"/>
                        </a:rPr>
                        <a:t>Seen and seer discriminated</a:t>
                      </a:r>
                    </a:p>
                  </a:txBody>
                  <a:tcPr marL="95250" marR="95250" marT="47625" marB="47625" anchor="ctr">
                    <a:solidFill>
                      <a:srgbClr val="07172B"/>
                    </a:solidFill>
                  </a:tcPr>
                </a:tc>
                <a:tc>
                  <a:txBody>
                    <a:bodyPr/>
                    <a:lstStyle/>
                    <a:p>
                      <a:pPr algn="l"/>
                      <a:r>
                        <a:rPr sz="1425">
                          <a:solidFill>
                            <a:srgbClr val="F5F1DF"/>
                          </a:solidFill>
                          <a:latin typeface="Avenir Next"/>
                          <a:ea typeface="Avenir Next"/>
                          <a:cs typeface="Avenir Next"/>
                        </a:rPr>
                        <a:t>Decentring, meta-awareness and reduced self-referential processing</a:t>
                      </a:r>
                    </a:p>
                  </a:txBody>
                  <a:tcPr marL="95250" marR="95250" marT="47625" marB="47625" anchor="ctr">
                    <a:solidFill>
                      <a:srgbClr val="07172B"/>
                    </a:solidFill>
                  </a:tcPr>
                </a:tc>
                <a:extLst>
                  <a:ext uri="{0D108BD9-81ED-4DB2-BD59-A6C34878D82A}">
                    <a16:rowId xmlns:a16="http://schemas.microsoft.com/office/drawing/2014/main" val="10003"/>
                  </a:ext>
                </a:extLst>
              </a:tr>
              <a:tr h="733425">
                <a:tc>
                  <a:txBody>
                    <a:bodyPr/>
                    <a:lstStyle/>
                    <a:p>
                      <a:pPr algn="l"/>
                      <a:r>
                        <a:rPr sz="1425">
                          <a:solidFill>
                            <a:srgbClr val="D9E5EC"/>
                          </a:solidFill>
                          <a:latin typeface="Avenir Next"/>
                          <a:ea typeface="Avenir Next"/>
                          <a:cs typeface="Avenir Next"/>
                        </a:rPr>
                        <a:t>11  the sixty-four tales</a:t>
                      </a:r>
                    </a:p>
                    <a:p>
                      <a:pPr algn="l"/>
                      <a:r>
                        <a:rPr sz="1425">
                          <a:solidFill>
                            <a:srgbClr val="D9E5EC"/>
                          </a:solidFill>
                          <a:latin typeface="Avenir Next"/>
                          <a:ea typeface="Avenir Next"/>
                          <a:cs typeface="Avenir Next"/>
                        </a:rPr>
                        <a:t>Teaching by story</a:t>
                      </a:r>
                    </a:p>
                  </a:txBody>
                  <a:tcPr marL="95250" marR="95250" marT="47625" marB="47625" anchor="ctr">
                    <a:solidFill>
                      <a:srgbClr val="0E2138"/>
                    </a:solidFill>
                  </a:tcPr>
                </a:tc>
                <a:tc>
                  <a:txBody>
                    <a:bodyPr/>
                    <a:lstStyle/>
                    <a:p>
                      <a:pPr algn="l"/>
                      <a:r>
                        <a:rPr sz="1425">
                          <a:solidFill>
                            <a:srgbClr val="F5F1DF"/>
                          </a:solidFill>
                          <a:latin typeface="Avenir Next"/>
                          <a:ea typeface="Avenir Next"/>
                          <a:cs typeface="Avenir Next"/>
                        </a:rPr>
                        <a:t>Therapeutic metaphor, Ericksonian utilization and narrative trance</a:t>
                      </a:r>
                    </a:p>
                  </a:txBody>
                  <a:tcPr marL="95250" marR="95250" marT="47625" marB="47625" anchor="ctr">
                    <a:solidFill>
                      <a:srgbClr val="0E2138"/>
                    </a:solidFill>
                  </a:tcPr>
                </a:tc>
                <a:extLst>
                  <a:ext uri="{0D108BD9-81ED-4DB2-BD59-A6C34878D82A}">
                    <a16:rowId xmlns:a16="http://schemas.microsoft.com/office/drawing/2014/main" val="10004"/>
                  </a:ext>
                </a:extLst>
              </a:tr>
              <a:tr h="733425">
                <a:tc>
                  <a:txBody>
                    <a:bodyPr/>
                    <a:lstStyle/>
                    <a:p>
                      <a:pPr algn="l"/>
                      <a:r>
                        <a:rPr sz="1425">
                          <a:solidFill>
                            <a:srgbClr val="D9E5EC"/>
                          </a:solidFill>
                          <a:latin typeface="Avenir Next"/>
                          <a:ea typeface="Avenir Next"/>
                          <a:cs typeface="Avenir Next"/>
                        </a:rPr>
                        <a:t>12  Cūḍālā's staged interventions</a:t>
                      </a:r>
                    </a:p>
                  </a:txBody>
                  <a:tcPr marL="95250" marR="95250" marT="47625" marB="47625" anchor="ctr">
                    <a:solidFill>
                      <a:srgbClr val="07172B"/>
                    </a:solidFill>
                  </a:tcPr>
                </a:tc>
                <a:tc>
                  <a:txBody>
                    <a:bodyPr/>
                    <a:lstStyle/>
                    <a:p>
                      <a:pPr algn="l"/>
                      <a:r>
                        <a:rPr sz="1425">
                          <a:solidFill>
                            <a:srgbClr val="F5F1DF"/>
                          </a:solidFill>
                          <a:latin typeface="Avenir Next"/>
                          <a:ea typeface="Avenir Next"/>
                          <a:cs typeface="Avenir Next"/>
                        </a:rPr>
                        <a:t>Strategic therapy, role work and parts-oriented methods</a:t>
                      </a:r>
                    </a:p>
                  </a:txBody>
                  <a:tcPr marL="95250" marR="95250" marT="47625" marB="47625" anchor="ctr">
                    <a:solidFill>
                      <a:srgbClr val="07172B"/>
                    </a:solidFill>
                  </a:tcPr>
                </a:tc>
                <a:extLst>
                  <a:ext uri="{0D108BD9-81ED-4DB2-BD59-A6C34878D82A}">
                    <a16:rowId xmlns:a16="http://schemas.microsoft.com/office/drawing/2014/main" val="10005"/>
                  </a:ext>
                </a:extLst>
              </a:tr>
              <a:tr h="733425">
                <a:tc>
                  <a:txBody>
                    <a:bodyPr/>
                    <a:lstStyle/>
                    <a:p>
                      <a:pPr algn="l"/>
                      <a:r>
                        <a:rPr sz="1350" b="1">
                          <a:solidFill>
                            <a:srgbClr val="F5F1DF"/>
                          </a:solidFill>
                          <a:latin typeface="Avenir Next"/>
                          <a:ea typeface="Avenir Next"/>
                          <a:cs typeface="Avenir Next"/>
                        </a:rPr>
                        <a:t>13  jīvanmukti</a:t>
                      </a:r>
                    </a:p>
                    <a:p>
                      <a:pPr algn="l"/>
                      <a:r>
                        <a:rPr sz="1350" b="1">
                          <a:solidFill>
                            <a:srgbClr val="F5F1DF"/>
                          </a:solidFill>
                          <a:latin typeface="Avenir Next"/>
                          <a:ea typeface="Avenir Next"/>
                          <a:cs typeface="Avenir Next"/>
                        </a:rPr>
                        <a:t>Liberation while living</a:t>
                      </a:r>
                    </a:p>
                  </a:txBody>
                  <a:tcPr marL="95250" marR="95250" marT="47625" marB="47625" anchor="ctr">
                    <a:solidFill>
                      <a:srgbClr val="4A3412"/>
                    </a:solidFill>
                  </a:tcPr>
                </a:tc>
                <a:tc>
                  <a:txBody>
                    <a:bodyPr/>
                    <a:lstStyle/>
                    <a:p>
                      <a:pPr algn="l"/>
                      <a:r>
                        <a:rPr sz="1350" b="1">
                          <a:solidFill>
                            <a:srgbClr val="F5F1DF"/>
                          </a:solidFill>
                          <a:latin typeface="Avenir Next"/>
                          <a:ea typeface="Avenir Next"/>
                          <a:cs typeface="Avenir Next"/>
                        </a:rPr>
                        <a:t>Fundamental Peace as a proposed functional outcome measured by FP20</a:t>
                      </a:r>
                    </a:p>
                  </a:txBody>
                  <a:tcPr marL="95250" marR="95250" marT="47625" marB="47625" anchor="ctr">
                    <a:solidFill>
                      <a:srgbClr val="4A3412"/>
                    </a:solidFill>
                  </a:tcPr>
                </a:tc>
                <a:extLst>
                  <a:ext uri="{0D108BD9-81ED-4DB2-BD59-A6C34878D82A}">
                    <a16:rowId xmlns:a16="http://schemas.microsoft.com/office/drawing/2014/main" val="10006"/>
                  </a:ext>
                </a:extLst>
              </a:tr>
            </a:tbl>
          </a:graphicData>
        </a:graphic>
      </p:graphicFrame>
      <p:sp>
        <p:nvSpPr>
          <p:cNvPr id="5" name="Straight Connector 4">
            <a:extLst>
              <a:ext uri="{FF2B5EF4-FFF2-40B4-BE49-F238E27FC236}">
                <a16:creationId xmlns:a16="http://schemas.microsoft.com/office/drawing/2014/main" id="{AA72990B-A83C-42F2-8369-17DD26EE31CE}"/>
              </a:ext>
            </a:extLst>
          </p:cNvPr>
          <p:cNvSpPr>
            <a:spLocks noGrp="1"/>
          </p:cNvSpPr>
          <p:nvPr/>
        </p:nvSpPr>
        <p:spPr>
          <a:xfrm>
            <a:off x="571500" y="6419850"/>
            <a:ext cx="11049000" cy="0"/>
          </a:xfrm>
          <a:prstGeom prst="line">
            <a:avLst/>
          </a:prstGeom>
          <a:noFill/>
          <a:ln w="9525">
            <a:solidFill>
              <a:srgbClr val="25415A"/>
            </a:solidFill>
            <a:prstDash val="solid"/>
          </a:ln>
        </p:spPr>
        <p:txBody>
          <a:bodyPr/>
          <a:lstStyle/>
          <a:p>
            <a:endParaRPr lang="en-US"/>
          </a:p>
        </p:txBody>
      </p:sp>
      <p:sp>
        <p:nvSpPr>
          <p:cNvPr id="6" name="Rectangle 5">
            <a:extLst>
              <a:ext uri="{FF2B5EF4-FFF2-40B4-BE49-F238E27FC236}">
                <a16:creationId xmlns:a16="http://schemas.microsoft.com/office/drawing/2014/main" id="{A17353C7-E60C-4CFB-9814-CE7724B83DFD}"/>
              </a:ext>
            </a:extLst>
          </p:cNvPr>
          <p:cNvSpPr>
            <a:spLocks noGrp="1"/>
          </p:cNvSpPr>
          <p:nvPr/>
        </p:nvSpPr>
        <p:spPr>
          <a:xfrm>
            <a:off x="571500" y="6515100"/>
            <a:ext cx="9906000" cy="219075"/>
          </a:xfrm>
          <a:prstGeom prst="rect">
            <a:avLst/>
          </a:prstGeom>
          <a:noFill/>
          <a:ln w="0">
            <a:noFill/>
          </a:ln>
        </p:spPr>
        <p:txBody>
          <a:bodyPr wrap="square" lIns="0" tIns="0" rIns="0" bIns="0" anchor="ctr">
            <a:noAutofit/>
          </a:bodyPr>
          <a:lstStyle/>
          <a:p>
            <a:pPr algn="l">
              <a:lnSpc>
                <a:spcPct val="100000"/>
              </a:lnSpc>
              <a:buNone/>
              <a:defRPr sz="938" b="0" i="0">
                <a:solidFill>
                  <a:srgbClr val="9FB0C0"/>
                </a:solidFill>
                <a:latin typeface="Avenir Next"/>
                <a:ea typeface="Avenir Next"/>
                <a:cs typeface="Avenir Next"/>
              </a:defRPr>
            </a:pPr>
            <a:r>
              <a:rPr sz="938" b="0" i="0">
                <a:solidFill>
                  <a:srgbClr val="9FB0C0"/>
                </a:solidFill>
                <a:latin typeface="Avenir Next"/>
                <a:ea typeface="Avenir Next"/>
                <a:cs typeface="Avenir Next"/>
              </a:rPr>
              <a:t>Source: Gallardo (2026), Table 1. Gold marks the proposed outcome; every row remains a hypothesis.</a:t>
            </a:r>
          </a:p>
        </p:txBody>
      </p:sp>
      <p:sp>
        <p:nvSpPr>
          <p:cNvPr id="7" name="Rectangle 6">
            <a:extLst>
              <a:ext uri="{FF2B5EF4-FFF2-40B4-BE49-F238E27FC236}">
                <a16:creationId xmlns:a16="http://schemas.microsoft.com/office/drawing/2014/main" id="{5FCC4586-4E96-441D-9840-AB9EEF1BD8D3}"/>
              </a:ext>
            </a:extLst>
          </p:cNvPr>
          <p:cNvSpPr>
            <a:spLocks noGrp="1"/>
          </p:cNvSpPr>
          <p:nvPr/>
        </p:nvSpPr>
        <p:spPr>
          <a:xfrm>
            <a:off x="10953750" y="6486525"/>
            <a:ext cx="666750" cy="238125"/>
          </a:xfrm>
          <a:prstGeom prst="rect">
            <a:avLst/>
          </a:prstGeom>
          <a:noFill/>
          <a:ln w="0">
            <a:noFill/>
          </a:ln>
        </p:spPr>
        <p:txBody>
          <a:bodyPr wrap="square" lIns="0" tIns="0" rIns="0" bIns="0" anchor="ctr">
            <a:noAutofit/>
          </a:bodyPr>
          <a:lstStyle/>
          <a:p>
            <a:pPr algn="r">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10</a:t>
            </a:r>
          </a:p>
        </p:txBody>
      </p:sp>
    </p:spTree>
    <p:extLst>
      <p:ext uri="{BB962C8B-B14F-4D97-AF65-F5344CB8AC3E}">
        <p14:creationId xmlns:p14="http://schemas.microsoft.com/office/powerpoint/2010/main" val="755932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814"/>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8DA036F-194D-4C8C-8825-449218ACDE0D}"/>
              </a:ext>
            </a:extLst>
          </p:cNvPr>
          <p:cNvSpPr>
            <a:spLocks noGrp="1"/>
          </p:cNvSpPr>
          <p:nvPr/>
        </p:nvSpPr>
        <p:spPr>
          <a:xfrm>
            <a:off x="571500" y="381000"/>
            <a:ext cx="4762500" cy="590550"/>
          </a:xfrm>
          <a:prstGeom prst="rect">
            <a:avLst/>
          </a:prstGeom>
          <a:noFill/>
          <a:ln w="0">
            <a:noFill/>
          </a:ln>
        </p:spPr>
        <p:txBody>
          <a:bodyPr wrap="square" lIns="0" tIns="0" rIns="0" bIns="0" anchor="ctr">
            <a:noAutofit/>
          </a:bodyPr>
          <a:lstStyle/>
          <a:p>
            <a:pPr algn="l">
              <a:lnSpc>
                <a:spcPct val="100000"/>
              </a:lnSpc>
              <a:buNone/>
              <a:defRPr sz="2850" b="1" i="0">
                <a:solidFill>
                  <a:srgbClr val="F5F1DF"/>
                </a:solidFill>
                <a:latin typeface="Avenir Next"/>
                <a:ea typeface="Avenir Next"/>
                <a:cs typeface="Avenir Next"/>
              </a:defRPr>
            </a:pPr>
            <a:r>
              <a:rPr sz="2850" b="1" i="0">
                <a:solidFill>
                  <a:srgbClr val="F5F1DF"/>
                </a:solidFill>
                <a:latin typeface="Avenir Next"/>
                <a:ea typeface="Avenir Next"/>
                <a:cs typeface="Avenir Next"/>
              </a:rPr>
              <a:t>Reading the YVH model</a:t>
            </a:r>
          </a:p>
        </p:txBody>
      </p:sp>
      <p:sp>
        <p:nvSpPr>
          <p:cNvPr id="2" name="Straight Connector 1">
            <a:extLst>
              <a:ext uri="{FF2B5EF4-FFF2-40B4-BE49-F238E27FC236}">
                <a16:creationId xmlns:a16="http://schemas.microsoft.com/office/drawing/2014/main" id="{2DEC6A44-AF3E-46D2-84C1-4ED2CDF64C56}"/>
              </a:ext>
            </a:extLst>
          </p:cNvPr>
          <p:cNvSpPr>
            <a:spLocks noGrp="1"/>
          </p:cNvSpPr>
          <p:nvPr/>
        </p:nvSpPr>
        <p:spPr>
          <a:xfrm>
            <a:off x="571500" y="1028700"/>
            <a:ext cx="838200" cy="0"/>
          </a:xfrm>
          <a:prstGeom prst="line">
            <a:avLst/>
          </a:prstGeom>
          <a:noFill/>
          <a:ln w="38100">
            <a:solidFill>
              <a:srgbClr val="F4C95A"/>
            </a:solidFill>
            <a:prstDash val="solid"/>
          </a:ln>
        </p:spPr>
        <p:txBody>
          <a:bodyPr/>
          <a:lstStyle/>
          <a:p>
            <a:endParaRPr lang="en-US"/>
          </a:p>
        </p:txBody>
      </p:sp>
      <p:sp>
        <p:nvSpPr>
          <p:cNvPr id="3" name="Rectangle 2">
            <a:extLst>
              <a:ext uri="{FF2B5EF4-FFF2-40B4-BE49-F238E27FC236}">
                <a16:creationId xmlns:a16="http://schemas.microsoft.com/office/drawing/2014/main" id="{FC949614-A3D9-4A0D-84F5-FE92EA7E75A1}"/>
              </a:ext>
            </a:extLst>
          </p:cNvPr>
          <p:cNvSpPr>
            <a:spLocks noGrp="1"/>
          </p:cNvSpPr>
          <p:nvPr/>
        </p:nvSpPr>
        <p:spPr>
          <a:xfrm>
            <a:off x="609600" y="1390650"/>
            <a:ext cx="3048000" cy="228600"/>
          </a:xfrm>
          <a:prstGeom prst="rect">
            <a:avLst/>
          </a:prstGeom>
          <a:noFill/>
          <a:ln w="0">
            <a:noFill/>
          </a:ln>
        </p:spPr>
        <p:txBody>
          <a:bodyPr wrap="square" lIns="0" tIns="0" rIns="0" bIns="0" anchor="ctr">
            <a:noAutofit/>
          </a:bodyPr>
          <a:lstStyle/>
          <a:p>
            <a:pPr algn="l">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HOW TO READ THE FIGURE</a:t>
            </a:r>
          </a:p>
        </p:txBody>
      </p:sp>
      <p:sp>
        <p:nvSpPr>
          <p:cNvPr id="4" name="Rectangle 3">
            <a:extLst>
              <a:ext uri="{FF2B5EF4-FFF2-40B4-BE49-F238E27FC236}">
                <a16:creationId xmlns:a16="http://schemas.microsoft.com/office/drawing/2014/main" id="{27B5CC25-2A08-4C82-B481-4113901CE20D}"/>
              </a:ext>
            </a:extLst>
          </p:cNvPr>
          <p:cNvSpPr>
            <a:spLocks noGrp="1"/>
          </p:cNvSpPr>
          <p:nvPr/>
        </p:nvSpPr>
        <p:spPr>
          <a:xfrm>
            <a:off x="609600" y="1790700"/>
            <a:ext cx="457200" cy="342900"/>
          </a:xfrm>
          <a:prstGeom prst="rect">
            <a:avLst/>
          </a:prstGeom>
          <a:noFill/>
          <a:ln w="0">
            <a:noFill/>
          </a:ln>
        </p:spPr>
        <p:txBody>
          <a:bodyPr wrap="square" lIns="0" tIns="0" rIns="0" bIns="0" anchor="ctr">
            <a:noAutofit/>
          </a:bodyPr>
          <a:lstStyle/>
          <a:p>
            <a:pPr algn="l">
              <a:lnSpc>
                <a:spcPct val="100000"/>
              </a:lnSpc>
              <a:buNone/>
              <a:defRPr sz="1350" b="1" i="0">
                <a:solidFill>
                  <a:srgbClr val="18A7A7"/>
                </a:solidFill>
                <a:latin typeface="Avenir Next"/>
                <a:ea typeface="Avenir Next"/>
                <a:cs typeface="Avenir Next"/>
              </a:defRPr>
            </a:pPr>
            <a:r>
              <a:rPr sz="1350" b="1" i="0">
                <a:solidFill>
                  <a:srgbClr val="18A7A7"/>
                </a:solidFill>
                <a:latin typeface="Avenir Next"/>
                <a:ea typeface="Avenir Next"/>
                <a:cs typeface="Avenir Next"/>
              </a:rPr>
              <a:t>01</a:t>
            </a:r>
          </a:p>
        </p:txBody>
      </p:sp>
      <p:sp>
        <p:nvSpPr>
          <p:cNvPr id="5" name="Rectangle 4">
            <a:extLst>
              <a:ext uri="{FF2B5EF4-FFF2-40B4-BE49-F238E27FC236}">
                <a16:creationId xmlns:a16="http://schemas.microsoft.com/office/drawing/2014/main" id="{E488D94A-C7C7-43D5-BB94-72E3B351D664}"/>
              </a:ext>
            </a:extLst>
          </p:cNvPr>
          <p:cNvSpPr>
            <a:spLocks noGrp="1"/>
          </p:cNvSpPr>
          <p:nvPr/>
        </p:nvSpPr>
        <p:spPr>
          <a:xfrm>
            <a:off x="1181100" y="1771650"/>
            <a:ext cx="3714750" cy="514350"/>
          </a:xfrm>
          <a:prstGeom prst="rect">
            <a:avLst/>
          </a:prstGeom>
          <a:noFill/>
          <a:ln w="0">
            <a:noFill/>
          </a:ln>
        </p:spPr>
        <p:txBody>
          <a:bodyPr wrap="square" lIns="0" tIns="0" rIns="0" bIns="0" anchor="t">
            <a:normAutofit/>
          </a:bodyPr>
          <a:lstStyle/>
          <a:p>
            <a:pPr algn="l">
              <a:lnSpc>
                <a:spcPct val="100000"/>
              </a:lnSpc>
              <a:buNone/>
              <a:defRPr sz="1350" b="0" i="0">
                <a:solidFill>
                  <a:srgbClr val="D9E5EC"/>
                </a:solidFill>
                <a:latin typeface="Avenir Next"/>
                <a:ea typeface="Avenir Next"/>
                <a:cs typeface="Avenir Next"/>
              </a:defRPr>
            </a:pPr>
            <a:r>
              <a:rPr sz="1350" b="0" i="0">
                <a:solidFill>
                  <a:srgbClr val="D9E5EC"/>
                </a:solidFill>
                <a:latin typeface="Avenir Next"/>
                <a:ea typeface="Avenir Next"/>
                <a:cs typeface="Avenir Next"/>
              </a:rPr>
              <a:t>Seven jñāna-bhūmikās appear beside seven author-proposed trance depths.</a:t>
            </a:r>
          </a:p>
        </p:txBody>
      </p:sp>
      <p:sp>
        <p:nvSpPr>
          <p:cNvPr id="6" name="Rectangle 5">
            <a:extLst>
              <a:ext uri="{FF2B5EF4-FFF2-40B4-BE49-F238E27FC236}">
                <a16:creationId xmlns:a16="http://schemas.microsoft.com/office/drawing/2014/main" id="{7C490D93-2114-461C-863F-11F5250AEAFB}"/>
              </a:ext>
            </a:extLst>
          </p:cNvPr>
          <p:cNvSpPr>
            <a:spLocks noGrp="1"/>
          </p:cNvSpPr>
          <p:nvPr/>
        </p:nvSpPr>
        <p:spPr>
          <a:xfrm>
            <a:off x="609600" y="2533650"/>
            <a:ext cx="457200" cy="342900"/>
          </a:xfrm>
          <a:prstGeom prst="rect">
            <a:avLst/>
          </a:prstGeom>
          <a:noFill/>
          <a:ln w="0">
            <a:noFill/>
          </a:ln>
        </p:spPr>
        <p:txBody>
          <a:bodyPr wrap="square" lIns="0" tIns="0" rIns="0" bIns="0" anchor="ctr">
            <a:noAutofit/>
          </a:bodyPr>
          <a:lstStyle/>
          <a:p>
            <a:pPr algn="l">
              <a:lnSpc>
                <a:spcPct val="100000"/>
              </a:lnSpc>
              <a:buNone/>
              <a:defRPr sz="1350" b="1" i="0">
                <a:solidFill>
                  <a:srgbClr val="8B5CF6"/>
                </a:solidFill>
                <a:latin typeface="Avenir Next"/>
                <a:ea typeface="Avenir Next"/>
                <a:cs typeface="Avenir Next"/>
              </a:defRPr>
            </a:pPr>
            <a:r>
              <a:rPr sz="1350" b="1" i="0">
                <a:solidFill>
                  <a:srgbClr val="8B5CF6"/>
                </a:solidFill>
                <a:latin typeface="Avenir Next"/>
                <a:ea typeface="Avenir Next"/>
                <a:cs typeface="Avenir Next"/>
              </a:rPr>
              <a:t>02</a:t>
            </a:r>
          </a:p>
        </p:txBody>
      </p:sp>
      <p:sp>
        <p:nvSpPr>
          <p:cNvPr id="7" name="Rectangle 6">
            <a:extLst>
              <a:ext uri="{FF2B5EF4-FFF2-40B4-BE49-F238E27FC236}">
                <a16:creationId xmlns:a16="http://schemas.microsoft.com/office/drawing/2014/main" id="{44798A6C-E73D-4501-AFBE-26A7D191189E}"/>
              </a:ext>
            </a:extLst>
          </p:cNvPr>
          <p:cNvSpPr>
            <a:spLocks noGrp="1"/>
          </p:cNvSpPr>
          <p:nvPr/>
        </p:nvSpPr>
        <p:spPr>
          <a:xfrm>
            <a:off x="1181100" y="2514600"/>
            <a:ext cx="3714750" cy="514350"/>
          </a:xfrm>
          <a:prstGeom prst="rect">
            <a:avLst/>
          </a:prstGeom>
          <a:noFill/>
          <a:ln w="0">
            <a:noFill/>
          </a:ln>
        </p:spPr>
        <p:txBody>
          <a:bodyPr wrap="square" lIns="0" tIns="0" rIns="0" bIns="0" anchor="t">
            <a:normAutofit/>
          </a:bodyPr>
          <a:lstStyle/>
          <a:p>
            <a:pPr algn="l">
              <a:lnSpc>
                <a:spcPct val="100000"/>
              </a:lnSpc>
              <a:buNone/>
              <a:defRPr sz="1350" b="0" i="0">
                <a:solidFill>
                  <a:srgbClr val="D9E5EC"/>
                </a:solidFill>
                <a:latin typeface="Avenir Next"/>
                <a:ea typeface="Avenir Next"/>
                <a:cs typeface="Avenir Next"/>
              </a:defRPr>
            </a:pPr>
            <a:r>
              <a:rPr sz="1350" b="0" i="0">
                <a:solidFill>
                  <a:srgbClr val="D9E5EC"/>
                </a:solidFill>
                <a:latin typeface="Avenir Next"/>
                <a:ea typeface="Avenir Next"/>
                <a:cs typeface="Avenir Next"/>
              </a:rPr>
              <a:t>The middle column names shared mechanisms and therapeutic actions.</a:t>
            </a:r>
          </a:p>
        </p:txBody>
      </p:sp>
      <p:sp>
        <p:nvSpPr>
          <p:cNvPr id="8" name="Rectangle 7">
            <a:extLst>
              <a:ext uri="{FF2B5EF4-FFF2-40B4-BE49-F238E27FC236}">
                <a16:creationId xmlns:a16="http://schemas.microsoft.com/office/drawing/2014/main" id="{BAE5C5B7-7CC4-4A96-B436-8EF290BCBB8C}"/>
              </a:ext>
            </a:extLst>
          </p:cNvPr>
          <p:cNvSpPr>
            <a:spLocks noGrp="1"/>
          </p:cNvSpPr>
          <p:nvPr/>
        </p:nvSpPr>
        <p:spPr>
          <a:xfrm>
            <a:off x="609600" y="3276600"/>
            <a:ext cx="457200" cy="342900"/>
          </a:xfrm>
          <a:prstGeom prst="rect">
            <a:avLst/>
          </a:prstGeom>
          <a:noFill/>
          <a:ln w="0">
            <a:noFill/>
          </a:ln>
        </p:spPr>
        <p:txBody>
          <a:bodyPr wrap="square" lIns="0" tIns="0" rIns="0" bIns="0" anchor="ctr">
            <a:noAutofit/>
          </a:bodyPr>
          <a:lstStyle/>
          <a:p>
            <a:pPr algn="l">
              <a:lnSpc>
                <a:spcPct val="100000"/>
              </a:lnSpc>
              <a:buNone/>
              <a:defRPr sz="1350" b="1" i="0">
                <a:solidFill>
                  <a:srgbClr val="F4C95A"/>
                </a:solidFill>
                <a:latin typeface="Avenir Next"/>
                <a:ea typeface="Avenir Next"/>
                <a:cs typeface="Avenir Next"/>
              </a:defRPr>
            </a:pPr>
            <a:r>
              <a:rPr sz="1350" b="1" i="0">
                <a:solidFill>
                  <a:srgbClr val="F4C95A"/>
                </a:solidFill>
                <a:latin typeface="Avenir Next"/>
                <a:ea typeface="Avenir Next"/>
                <a:cs typeface="Avenir Next"/>
              </a:rPr>
              <a:t>03</a:t>
            </a:r>
          </a:p>
        </p:txBody>
      </p:sp>
      <p:sp>
        <p:nvSpPr>
          <p:cNvPr id="9" name="Rectangle 8">
            <a:extLst>
              <a:ext uri="{FF2B5EF4-FFF2-40B4-BE49-F238E27FC236}">
                <a16:creationId xmlns:a16="http://schemas.microsoft.com/office/drawing/2014/main" id="{60F804A4-CF4F-4A3E-B9D1-A8A5B6305851}"/>
              </a:ext>
            </a:extLst>
          </p:cNvPr>
          <p:cNvSpPr>
            <a:spLocks noGrp="1"/>
          </p:cNvSpPr>
          <p:nvPr/>
        </p:nvSpPr>
        <p:spPr>
          <a:xfrm>
            <a:off x="1181100" y="3257550"/>
            <a:ext cx="3714750" cy="514350"/>
          </a:xfrm>
          <a:prstGeom prst="rect">
            <a:avLst/>
          </a:prstGeom>
          <a:noFill/>
          <a:ln w="0">
            <a:noFill/>
          </a:ln>
        </p:spPr>
        <p:txBody>
          <a:bodyPr wrap="square" lIns="0" tIns="0" rIns="0" bIns="0" anchor="t">
            <a:normAutofit/>
          </a:bodyPr>
          <a:lstStyle/>
          <a:p>
            <a:pPr algn="l">
              <a:lnSpc>
                <a:spcPct val="100000"/>
              </a:lnSpc>
              <a:buNone/>
              <a:defRPr sz="1350" b="0" i="0">
                <a:solidFill>
                  <a:srgbClr val="D9E5EC"/>
                </a:solidFill>
                <a:latin typeface="Avenir Next"/>
                <a:ea typeface="Avenir Next"/>
                <a:cs typeface="Avenir Next"/>
              </a:defRPr>
            </a:pPr>
            <a:r>
              <a:rPr sz="1350" b="0" i="0">
                <a:solidFill>
                  <a:srgbClr val="D9E5EC"/>
                </a:solidFill>
                <a:latin typeface="Avenir Next"/>
                <a:ea typeface="Avenir Next"/>
                <a:cs typeface="Avenir Next"/>
              </a:rPr>
              <a:t>Level 4 marks the proposed primary therapeutic zone.</a:t>
            </a:r>
          </a:p>
        </p:txBody>
      </p:sp>
      <p:sp>
        <p:nvSpPr>
          <p:cNvPr id="10" name="Rectangle 9">
            <a:extLst>
              <a:ext uri="{FF2B5EF4-FFF2-40B4-BE49-F238E27FC236}">
                <a16:creationId xmlns:a16="http://schemas.microsoft.com/office/drawing/2014/main" id="{DCA3C339-C67E-43BE-9DD8-501499AFA068}"/>
              </a:ext>
            </a:extLst>
          </p:cNvPr>
          <p:cNvSpPr>
            <a:spLocks noGrp="1"/>
          </p:cNvSpPr>
          <p:nvPr/>
        </p:nvSpPr>
        <p:spPr>
          <a:xfrm>
            <a:off x="609600" y="4019550"/>
            <a:ext cx="457200" cy="342900"/>
          </a:xfrm>
          <a:prstGeom prst="rect">
            <a:avLst/>
          </a:prstGeom>
          <a:noFill/>
          <a:ln w="0">
            <a:noFill/>
          </a:ln>
        </p:spPr>
        <p:txBody>
          <a:bodyPr wrap="square" lIns="0" tIns="0" rIns="0" bIns="0" anchor="ctr">
            <a:noAutofit/>
          </a:bodyPr>
          <a:lstStyle/>
          <a:p>
            <a:pPr algn="l">
              <a:lnSpc>
                <a:spcPct val="100000"/>
              </a:lnSpc>
              <a:buNone/>
              <a:defRPr sz="1350" b="1" i="0">
                <a:solidFill>
                  <a:srgbClr val="C73B56"/>
                </a:solidFill>
                <a:latin typeface="Avenir Next"/>
                <a:ea typeface="Avenir Next"/>
                <a:cs typeface="Avenir Next"/>
              </a:defRPr>
            </a:pPr>
            <a:r>
              <a:rPr sz="1350" b="1" i="0">
                <a:solidFill>
                  <a:srgbClr val="C73B56"/>
                </a:solidFill>
                <a:latin typeface="Avenir Next"/>
                <a:ea typeface="Avenir Next"/>
                <a:cs typeface="Avenir Next"/>
              </a:rPr>
              <a:t>04</a:t>
            </a:r>
          </a:p>
        </p:txBody>
      </p:sp>
      <p:sp>
        <p:nvSpPr>
          <p:cNvPr id="11" name="Rectangle 10">
            <a:extLst>
              <a:ext uri="{FF2B5EF4-FFF2-40B4-BE49-F238E27FC236}">
                <a16:creationId xmlns:a16="http://schemas.microsoft.com/office/drawing/2014/main" id="{D1329480-2D0A-48B7-946B-B7822F29F769}"/>
              </a:ext>
            </a:extLst>
          </p:cNvPr>
          <p:cNvSpPr>
            <a:spLocks noGrp="1"/>
          </p:cNvSpPr>
          <p:nvPr/>
        </p:nvSpPr>
        <p:spPr>
          <a:xfrm>
            <a:off x="1181100" y="4000500"/>
            <a:ext cx="3714750" cy="514350"/>
          </a:xfrm>
          <a:prstGeom prst="rect">
            <a:avLst/>
          </a:prstGeom>
          <a:noFill/>
          <a:ln w="0">
            <a:noFill/>
          </a:ln>
        </p:spPr>
        <p:txBody>
          <a:bodyPr wrap="square" lIns="0" tIns="0" rIns="0" bIns="0" anchor="t">
            <a:normAutofit/>
          </a:bodyPr>
          <a:lstStyle/>
          <a:p>
            <a:pPr algn="l">
              <a:lnSpc>
                <a:spcPct val="100000"/>
              </a:lnSpc>
              <a:buNone/>
              <a:defRPr sz="1350" b="0" i="0">
                <a:solidFill>
                  <a:srgbClr val="D9E5EC"/>
                </a:solidFill>
                <a:latin typeface="Avenir Next"/>
                <a:ea typeface="Avenir Next"/>
                <a:cs typeface="Avenir Next"/>
              </a:defRPr>
            </a:pPr>
            <a:r>
              <a:rPr sz="1350" b="0" i="0">
                <a:solidFill>
                  <a:srgbClr val="D9E5EC"/>
                </a:solidFill>
                <a:latin typeface="Avenir Next"/>
                <a:ea typeface="Avenir Next"/>
                <a:cs typeface="Avenir Next"/>
              </a:rPr>
              <a:t>Fundamental Peace is the proposed endpoint; neuroscience is a hypothesized substrate.</a:t>
            </a:r>
          </a:p>
        </p:txBody>
      </p:sp>
      <p:sp>
        <p:nvSpPr>
          <p:cNvPr id="12" name="Rounded Rectangle 11">
            <a:extLst>
              <a:ext uri="{FF2B5EF4-FFF2-40B4-BE49-F238E27FC236}">
                <a16:creationId xmlns:a16="http://schemas.microsoft.com/office/drawing/2014/main" id="{116CBE1F-5B3F-4A6A-99AE-54C4AAFFCB55}"/>
              </a:ext>
            </a:extLst>
          </p:cNvPr>
          <p:cNvSpPr>
            <a:spLocks noGrp="1"/>
          </p:cNvSpPr>
          <p:nvPr/>
        </p:nvSpPr>
        <p:spPr>
          <a:xfrm>
            <a:off x="590550" y="5010150"/>
            <a:ext cx="4324350" cy="1085850"/>
          </a:xfrm>
          <a:prstGeom prst="roundRect">
            <a:avLst>
              <a:gd name="adj" fmla="val 8772"/>
            </a:avLst>
          </a:prstGeom>
          <a:solidFill>
            <a:srgbClr val="0A1A2B"/>
          </a:solidFill>
          <a:ln w="19050">
            <a:solidFill>
              <a:srgbClr val="F4C95A"/>
            </a:solidFill>
            <a:prstDash val="solid"/>
          </a:ln>
        </p:spPr>
        <p:txBody>
          <a:bodyPr/>
          <a:lstStyle/>
          <a:p>
            <a:endParaRPr lang="en-US"/>
          </a:p>
        </p:txBody>
      </p:sp>
      <p:sp>
        <p:nvSpPr>
          <p:cNvPr id="13" name="Rectangle 12">
            <a:extLst>
              <a:ext uri="{FF2B5EF4-FFF2-40B4-BE49-F238E27FC236}">
                <a16:creationId xmlns:a16="http://schemas.microsoft.com/office/drawing/2014/main" id="{F69A24B0-09E2-4959-802F-0471C4D28D46}"/>
              </a:ext>
            </a:extLst>
          </p:cNvPr>
          <p:cNvSpPr>
            <a:spLocks noGrp="1"/>
          </p:cNvSpPr>
          <p:nvPr/>
        </p:nvSpPr>
        <p:spPr>
          <a:xfrm>
            <a:off x="800100" y="5162550"/>
            <a:ext cx="2095500" cy="247650"/>
          </a:xfrm>
          <a:prstGeom prst="rect">
            <a:avLst/>
          </a:prstGeom>
          <a:noFill/>
          <a:ln w="0">
            <a:noFill/>
          </a:ln>
        </p:spPr>
        <p:txBody>
          <a:bodyPr wrap="square" lIns="0" tIns="0" rIns="0" bIns="0" anchor="ctr">
            <a:noAutofit/>
          </a:bodyPr>
          <a:lstStyle/>
          <a:p>
            <a:pPr algn="l">
              <a:lnSpc>
                <a:spcPct val="100000"/>
              </a:lnSpc>
              <a:buNone/>
              <a:defRPr sz="1200" b="1" i="0">
                <a:solidFill>
                  <a:srgbClr val="F4C95A"/>
                </a:solidFill>
                <a:latin typeface="Avenir Next"/>
                <a:ea typeface="Avenir Next"/>
                <a:cs typeface="Avenir Next"/>
              </a:defRPr>
            </a:pPr>
            <a:r>
              <a:rPr sz="1200" b="1" i="0">
                <a:solidFill>
                  <a:srgbClr val="F4C95A"/>
                </a:solidFill>
                <a:latin typeface="Avenir Next"/>
                <a:ea typeface="Avenir Next"/>
                <a:cs typeface="Avenir Next"/>
              </a:rPr>
              <a:t>Research heuristic</a:t>
            </a:r>
          </a:p>
        </p:txBody>
      </p:sp>
      <p:sp>
        <p:nvSpPr>
          <p:cNvPr id="14" name="Rectangle 13">
            <a:extLst>
              <a:ext uri="{FF2B5EF4-FFF2-40B4-BE49-F238E27FC236}">
                <a16:creationId xmlns:a16="http://schemas.microsoft.com/office/drawing/2014/main" id="{E432AA10-72DD-4D90-A8C9-0111A5B6AE30}"/>
              </a:ext>
            </a:extLst>
          </p:cNvPr>
          <p:cNvSpPr>
            <a:spLocks noGrp="1"/>
          </p:cNvSpPr>
          <p:nvPr/>
        </p:nvSpPr>
        <p:spPr>
          <a:xfrm>
            <a:off x="800100" y="5467350"/>
            <a:ext cx="3905250" cy="495300"/>
          </a:xfrm>
          <a:prstGeom prst="rect">
            <a:avLst/>
          </a:prstGeom>
          <a:noFill/>
          <a:ln w="0">
            <a:noFill/>
          </a:ln>
        </p:spPr>
        <p:txBody>
          <a:bodyPr wrap="square" lIns="0" tIns="0" rIns="0" bIns="0" anchor="t">
            <a:normAutofit fontScale="96296"/>
          </a:bodyPr>
          <a:lstStyle/>
          <a:p>
            <a:pPr algn="l">
              <a:lnSpc>
                <a:spcPct val="100000"/>
              </a:lnSpc>
              <a:buNone/>
              <a:defRPr sz="1125" b="0" i="0">
                <a:solidFill>
                  <a:srgbClr val="F5F1DF"/>
                </a:solidFill>
                <a:latin typeface="Avenir Next"/>
                <a:ea typeface="Avenir Next"/>
                <a:cs typeface="Avenir Next"/>
              </a:defRPr>
            </a:pPr>
            <a:r>
              <a:rPr sz="1125" b="0" i="0">
                <a:solidFill>
                  <a:srgbClr val="F5F1DF"/>
                </a:solidFill>
                <a:latin typeface="Avenir Next"/>
                <a:ea typeface="Avenir Next"/>
                <a:cs typeface="Avenir Next"/>
              </a:rPr>
              <a:t>The figure proposes correspondence. It does not establish equivalence. Neural associations are correlational, and YVH has not yet been tested in clinical trials.</a:t>
            </a:r>
          </a:p>
        </p:txBody>
      </p:sp>
      <p:pic>
        <p:nvPicPr>
          <p:cNvPr id="34" name="Picture 33"/>
          <p:cNvPicPr>
            <a:picLocks noChangeAspect="1"/>
          </p:cNvPicPr>
          <p:nvPr/>
        </p:nvPicPr>
        <p:blipFill>
          <a:blip r:embed="rId3"/>
          <a:stretch/>
        </p:blipFill>
        <p:spPr>
          <a:xfrm>
            <a:off x="5810250" y="247650"/>
            <a:ext cx="4000500" cy="6000750"/>
          </a:xfrm>
          <a:prstGeom prst="rect">
            <a:avLst/>
          </a:prstGeom>
        </p:spPr>
      </p:pic>
      <p:sp>
        <p:nvSpPr>
          <p:cNvPr id="16" name="Rectangle 15">
            <a:extLst>
              <a:ext uri="{FF2B5EF4-FFF2-40B4-BE49-F238E27FC236}">
                <a16:creationId xmlns:a16="http://schemas.microsoft.com/office/drawing/2014/main" id="{8579C7E5-4688-47A1-814A-4AF72A95BAE4}"/>
              </a:ext>
            </a:extLst>
          </p:cNvPr>
          <p:cNvSpPr>
            <a:spLocks noGrp="1"/>
          </p:cNvSpPr>
          <p:nvPr/>
        </p:nvSpPr>
        <p:spPr>
          <a:xfrm>
            <a:off x="9867900" y="2247900"/>
            <a:ext cx="1581150" cy="1352550"/>
          </a:xfrm>
          <a:prstGeom prst="rect">
            <a:avLst/>
          </a:prstGeom>
          <a:noFill/>
          <a:ln w="0">
            <a:noFill/>
          </a:ln>
        </p:spPr>
        <p:txBody>
          <a:bodyPr wrap="square" lIns="0" tIns="0" rIns="0" bIns="0" anchor="ctr">
            <a:normAutofit/>
          </a:bodyPr>
          <a:lstStyle/>
          <a:p>
            <a:pPr algn="ctr">
              <a:lnSpc>
                <a:spcPct val="100000"/>
              </a:lnSpc>
              <a:buNone/>
              <a:defRPr sz="1275" b="1" i="0">
                <a:solidFill>
                  <a:srgbClr val="F5F1DF"/>
                </a:solidFill>
                <a:latin typeface="Avenir Next"/>
                <a:ea typeface="Avenir Next"/>
                <a:cs typeface="Avenir Next"/>
              </a:defRPr>
            </a:pPr>
            <a:r>
              <a:rPr sz="1275" b="1" i="0" dirty="0">
                <a:solidFill>
                  <a:srgbClr val="F5F1DF"/>
                </a:solidFill>
                <a:latin typeface="Avenir Next"/>
                <a:ea typeface="Avenir Next"/>
                <a:cs typeface="Avenir Next"/>
              </a:rPr>
              <a:t>VISUAL OVERVIEW</a:t>
            </a:r>
          </a:p>
          <a:p>
            <a:endParaRPr sz="1275" b="1" i="0" dirty="0">
              <a:solidFill>
                <a:srgbClr val="F5F1DF"/>
              </a:solidFill>
              <a:latin typeface="Avenir Next"/>
              <a:ea typeface="Avenir Next"/>
              <a:cs typeface="Avenir Next"/>
            </a:endParaRPr>
          </a:p>
        </p:txBody>
      </p:sp>
      <p:sp>
        <p:nvSpPr>
          <p:cNvPr id="17" name="Straight Connector 16">
            <a:extLst>
              <a:ext uri="{FF2B5EF4-FFF2-40B4-BE49-F238E27FC236}">
                <a16:creationId xmlns:a16="http://schemas.microsoft.com/office/drawing/2014/main" id="{730A51EA-1E79-4D2B-9705-F627E901F4F1}"/>
              </a:ext>
            </a:extLst>
          </p:cNvPr>
          <p:cNvSpPr>
            <a:spLocks noGrp="1"/>
          </p:cNvSpPr>
          <p:nvPr/>
        </p:nvSpPr>
        <p:spPr>
          <a:xfrm>
            <a:off x="571500" y="6419850"/>
            <a:ext cx="11049000" cy="0"/>
          </a:xfrm>
          <a:prstGeom prst="line">
            <a:avLst/>
          </a:prstGeom>
          <a:noFill/>
          <a:ln w="9525">
            <a:solidFill>
              <a:srgbClr val="25415A"/>
            </a:solidFill>
            <a:prstDash val="solid"/>
          </a:ln>
        </p:spPr>
        <p:txBody>
          <a:bodyPr/>
          <a:lstStyle/>
          <a:p>
            <a:endParaRPr lang="en-US"/>
          </a:p>
        </p:txBody>
      </p:sp>
      <p:sp>
        <p:nvSpPr>
          <p:cNvPr id="18" name="Rectangle 17">
            <a:extLst>
              <a:ext uri="{FF2B5EF4-FFF2-40B4-BE49-F238E27FC236}">
                <a16:creationId xmlns:a16="http://schemas.microsoft.com/office/drawing/2014/main" id="{9BE689E5-7B84-4FB2-8066-446375B1AB74}"/>
              </a:ext>
            </a:extLst>
          </p:cNvPr>
          <p:cNvSpPr>
            <a:spLocks noGrp="1"/>
          </p:cNvSpPr>
          <p:nvPr/>
        </p:nvSpPr>
        <p:spPr>
          <a:xfrm>
            <a:off x="571500" y="6515100"/>
            <a:ext cx="9906000" cy="219075"/>
          </a:xfrm>
          <a:prstGeom prst="rect">
            <a:avLst/>
          </a:prstGeom>
          <a:noFill/>
          <a:ln w="0">
            <a:noFill/>
          </a:ln>
        </p:spPr>
        <p:txBody>
          <a:bodyPr wrap="square" lIns="0" tIns="0" rIns="0" bIns="0" anchor="ctr">
            <a:noAutofit/>
          </a:bodyPr>
          <a:lstStyle/>
          <a:p>
            <a:pPr algn="l">
              <a:lnSpc>
                <a:spcPct val="100000"/>
              </a:lnSpc>
              <a:buNone/>
              <a:defRPr sz="938" b="0" i="0">
                <a:solidFill>
                  <a:srgbClr val="9FB0C0"/>
                </a:solidFill>
                <a:latin typeface="Avenir Next"/>
                <a:ea typeface="Avenir Next"/>
                <a:cs typeface="Avenir Next"/>
              </a:defRPr>
            </a:pPr>
            <a:r>
              <a:rPr sz="938" b="0" i="0">
                <a:solidFill>
                  <a:srgbClr val="9FB0C0"/>
                </a:solidFill>
                <a:latin typeface="Avenir Next"/>
                <a:ea typeface="Avenir Next"/>
                <a:cs typeface="Avenir Next"/>
              </a:rPr>
              <a:t>Figure © 2026 Luis Miguel Gallardo. Source: Gallardo (2026), Figure 1 and Section 10.5</a:t>
            </a:r>
          </a:p>
        </p:txBody>
      </p:sp>
      <p:sp>
        <p:nvSpPr>
          <p:cNvPr id="19" name="Rectangle 18">
            <a:extLst>
              <a:ext uri="{FF2B5EF4-FFF2-40B4-BE49-F238E27FC236}">
                <a16:creationId xmlns:a16="http://schemas.microsoft.com/office/drawing/2014/main" id="{49BBF8F5-AC61-4BB1-98DA-58E7BA98FF9C}"/>
              </a:ext>
            </a:extLst>
          </p:cNvPr>
          <p:cNvSpPr>
            <a:spLocks noGrp="1"/>
          </p:cNvSpPr>
          <p:nvPr/>
        </p:nvSpPr>
        <p:spPr>
          <a:xfrm>
            <a:off x="10953750" y="6486525"/>
            <a:ext cx="666750" cy="238125"/>
          </a:xfrm>
          <a:prstGeom prst="rect">
            <a:avLst/>
          </a:prstGeom>
          <a:noFill/>
          <a:ln w="0">
            <a:noFill/>
          </a:ln>
        </p:spPr>
        <p:txBody>
          <a:bodyPr wrap="square" lIns="0" tIns="0" rIns="0" bIns="0" anchor="ctr">
            <a:noAutofit/>
          </a:bodyPr>
          <a:lstStyle/>
          <a:p>
            <a:pPr algn="r">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11</a:t>
            </a:r>
          </a:p>
        </p:txBody>
      </p:sp>
    </p:spTree>
    <p:extLst>
      <p:ext uri="{BB962C8B-B14F-4D97-AF65-F5344CB8AC3E}">
        <p14:creationId xmlns:p14="http://schemas.microsoft.com/office/powerpoint/2010/main" val="1415856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0D1D"/>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87E6121F-7E6D-4161-BD04-179ED232CCAF}"/>
              </a:ext>
            </a:extLst>
          </p:cNvPr>
          <p:cNvSpPr>
            <a:spLocks noGrp="1"/>
          </p:cNvSpPr>
          <p:nvPr/>
        </p:nvSpPr>
        <p:spPr>
          <a:xfrm>
            <a:off x="571500" y="381000"/>
            <a:ext cx="10763250" cy="590550"/>
          </a:xfrm>
          <a:prstGeom prst="rect">
            <a:avLst/>
          </a:prstGeom>
          <a:noFill/>
          <a:ln w="0">
            <a:noFill/>
          </a:ln>
        </p:spPr>
        <p:txBody>
          <a:bodyPr wrap="square" lIns="0" tIns="0" rIns="0" bIns="0" anchor="ctr">
            <a:noAutofit/>
          </a:bodyPr>
          <a:lstStyle/>
          <a:p>
            <a:pPr algn="l">
              <a:lnSpc>
                <a:spcPct val="100000"/>
              </a:lnSpc>
              <a:buNone/>
              <a:defRPr sz="2850" b="1" i="0">
                <a:solidFill>
                  <a:srgbClr val="F5F1DF"/>
                </a:solidFill>
                <a:latin typeface="Avenir Next"/>
                <a:ea typeface="Avenir Next"/>
                <a:cs typeface="Avenir Next"/>
              </a:defRPr>
            </a:pPr>
            <a:r>
              <a:rPr sz="2850" b="1" i="0">
                <a:solidFill>
                  <a:srgbClr val="F5F1DF"/>
                </a:solidFill>
                <a:latin typeface="Avenir Next"/>
                <a:ea typeface="Avenir Next"/>
                <a:cs typeface="Avenir Next"/>
              </a:rPr>
              <a:t>Fundamental Peace and the FP20</a:t>
            </a:r>
          </a:p>
        </p:txBody>
      </p:sp>
      <p:sp>
        <p:nvSpPr>
          <p:cNvPr id="2" name="Straight Connector 1">
            <a:extLst>
              <a:ext uri="{FF2B5EF4-FFF2-40B4-BE49-F238E27FC236}">
                <a16:creationId xmlns:a16="http://schemas.microsoft.com/office/drawing/2014/main" id="{BF35E034-00B5-42D8-BA6C-924CEE024A5A}"/>
              </a:ext>
            </a:extLst>
          </p:cNvPr>
          <p:cNvSpPr>
            <a:spLocks noGrp="1"/>
          </p:cNvSpPr>
          <p:nvPr/>
        </p:nvSpPr>
        <p:spPr>
          <a:xfrm>
            <a:off x="571500" y="1028700"/>
            <a:ext cx="838200" cy="0"/>
          </a:xfrm>
          <a:prstGeom prst="line">
            <a:avLst/>
          </a:prstGeom>
          <a:noFill/>
          <a:ln w="38100">
            <a:solidFill>
              <a:srgbClr val="F4C95A"/>
            </a:solidFill>
            <a:prstDash val="solid"/>
          </a:ln>
        </p:spPr>
        <p:txBody>
          <a:bodyPr/>
          <a:lstStyle/>
          <a:p>
            <a:endParaRPr lang="en-US"/>
          </a:p>
        </p:txBody>
      </p:sp>
      <p:sp>
        <p:nvSpPr>
          <p:cNvPr id="3" name="Rectangle 2">
            <a:extLst>
              <a:ext uri="{FF2B5EF4-FFF2-40B4-BE49-F238E27FC236}">
                <a16:creationId xmlns:a16="http://schemas.microsoft.com/office/drawing/2014/main" id="{254606E0-A4F5-450C-9B9C-909F6B8A2AA8}"/>
              </a:ext>
            </a:extLst>
          </p:cNvPr>
          <p:cNvSpPr>
            <a:spLocks noGrp="1"/>
          </p:cNvSpPr>
          <p:nvPr/>
        </p:nvSpPr>
        <p:spPr>
          <a:xfrm>
            <a:off x="685800" y="1257300"/>
            <a:ext cx="3714750" cy="285750"/>
          </a:xfrm>
          <a:prstGeom prst="rect">
            <a:avLst/>
          </a:prstGeom>
          <a:noFill/>
          <a:ln w="0">
            <a:noFill/>
          </a:ln>
        </p:spPr>
        <p:txBody>
          <a:bodyPr wrap="square" lIns="0" tIns="0" rIns="0" bIns="0" anchor="ctr">
            <a:noAutofit/>
          </a:bodyPr>
          <a:lstStyle/>
          <a:p>
            <a:pPr algn="l">
              <a:lnSpc>
                <a:spcPct val="100000"/>
              </a:lnSpc>
              <a:buNone/>
              <a:defRPr sz="1275" b="1" i="0">
                <a:solidFill>
                  <a:srgbClr val="F4C95A"/>
                </a:solidFill>
                <a:latin typeface="Avenir Next"/>
                <a:ea typeface="Avenir Next"/>
                <a:cs typeface="Avenir Next"/>
              </a:defRPr>
            </a:pPr>
            <a:r>
              <a:rPr sz="1275" b="1" i="0">
                <a:solidFill>
                  <a:srgbClr val="F4C95A"/>
                </a:solidFill>
                <a:latin typeface="Avenir Next"/>
                <a:ea typeface="Avenir Next"/>
                <a:cs typeface="Avenir Next"/>
              </a:rPr>
              <a:t>A proposed functional outcome</a:t>
            </a:r>
          </a:p>
        </p:txBody>
      </p:sp>
      <p:sp>
        <p:nvSpPr>
          <p:cNvPr id="4" name="Rectangle 3">
            <a:extLst>
              <a:ext uri="{FF2B5EF4-FFF2-40B4-BE49-F238E27FC236}">
                <a16:creationId xmlns:a16="http://schemas.microsoft.com/office/drawing/2014/main" id="{A01F8BE8-C894-4E7B-A666-DD31A679DE3F}"/>
              </a:ext>
            </a:extLst>
          </p:cNvPr>
          <p:cNvSpPr>
            <a:spLocks noGrp="1"/>
          </p:cNvSpPr>
          <p:nvPr/>
        </p:nvSpPr>
        <p:spPr>
          <a:xfrm>
            <a:off x="685800" y="1619250"/>
            <a:ext cx="3714750" cy="1028700"/>
          </a:xfrm>
          <a:prstGeom prst="rect">
            <a:avLst/>
          </a:prstGeom>
          <a:noFill/>
          <a:ln w="0">
            <a:noFill/>
          </a:ln>
        </p:spPr>
        <p:txBody>
          <a:bodyPr wrap="square" lIns="0" tIns="0" rIns="0" bIns="0" anchor="t">
            <a:normAutofit/>
          </a:bodyPr>
          <a:lstStyle/>
          <a:p>
            <a:pPr algn="l">
              <a:lnSpc>
                <a:spcPct val="100000"/>
              </a:lnSpc>
              <a:buNone/>
              <a:defRPr sz="2250" b="1" i="0">
                <a:solidFill>
                  <a:srgbClr val="F5F1DF"/>
                </a:solidFill>
                <a:latin typeface="Avenir Next"/>
                <a:ea typeface="Avenir Next"/>
                <a:cs typeface="Avenir Next"/>
              </a:defRPr>
            </a:pPr>
            <a:r>
              <a:rPr sz="2250" b="1" i="0">
                <a:solidFill>
                  <a:srgbClr val="F5F1DF"/>
                </a:solidFill>
                <a:latin typeface="Avenir Next"/>
                <a:ea typeface="Avenir Next"/>
                <a:cs typeface="Avenir Next"/>
              </a:rPr>
              <a:t>Integrated regulatory capacity under changing conditions</a:t>
            </a:r>
          </a:p>
        </p:txBody>
      </p:sp>
      <p:sp>
        <p:nvSpPr>
          <p:cNvPr id="5" name="Rectangle 4">
            <a:extLst>
              <a:ext uri="{FF2B5EF4-FFF2-40B4-BE49-F238E27FC236}">
                <a16:creationId xmlns:a16="http://schemas.microsoft.com/office/drawing/2014/main" id="{B0F67C11-422B-416D-B4D2-55C356DA52B9}"/>
              </a:ext>
            </a:extLst>
          </p:cNvPr>
          <p:cNvSpPr>
            <a:spLocks noGrp="1"/>
          </p:cNvSpPr>
          <p:nvPr/>
        </p:nvSpPr>
        <p:spPr>
          <a:xfrm>
            <a:off x="685800" y="2895600"/>
            <a:ext cx="3733800" cy="781050"/>
          </a:xfrm>
          <a:prstGeom prst="rect">
            <a:avLst/>
          </a:prstGeom>
          <a:noFill/>
          <a:ln w="0">
            <a:noFill/>
          </a:ln>
        </p:spPr>
        <p:txBody>
          <a:bodyPr wrap="square" lIns="0" tIns="0" rIns="0" bIns="0" anchor="t">
            <a:normAutofit/>
          </a:bodyPr>
          <a:lstStyle/>
          <a:p>
            <a:pPr algn="l">
              <a:lnSpc>
                <a:spcPct val="104000"/>
              </a:lnSpc>
              <a:buNone/>
              <a:defRPr sz="1425" b="0" i="0">
                <a:solidFill>
                  <a:srgbClr val="D9E5EC"/>
                </a:solidFill>
                <a:latin typeface="Avenir Next"/>
                <a:ea typeface="Avenir Next"/>
                <a:cs typeface="Avenir Next"/>
              </a:defRPr>
            </a:pPr>
            <a:r>
              <a:rPr sz="1425" b="0" i="0">
                <a:solidFill>
                  <a:srgbClr val="D9E5EC"/>
                </a:solidFill>
                <a:latin typeface="Avenir Next"/>
                <a:ea typeface="Avenir Next"/>
                <a:cs typeface="Avenir Next"/>
              </a:rPr>
              <a:t>The paper links this profile to jīvanmukti at a functional level. A high score does not constitute liberation.</a:t>
            </a:r>
          </a:p>
        </p:txBody>
      </p:sp>
      <p:sp>
        <p:nvSpPr>
          <p:cNvPr id="6" name="Oval 5">
            <a:extLst>
              <a:ext uri="{FF2B5EF4-FFF2-40B4-BE49-F238E27FC236}">
                <a16:creationId xmlns:a16="http://schemas.microsoft.com/office/drawing/2014/main" id="{D806888A-6414-45A8-B266-B48E0B3103FD}"/>
              </a:ext>
            </a:extLst>
          </p:cNvPr>
          <p:cNvSpPr>
            <a:spLocks noGrp="1"/>
          </p:cNvSpPr>
          <p:nvPr/>
        </p:nvSpPr>
        <p:spPr>
          <a:xfrm>
            <a:off x="6429375" y="2505075"/>
            <a:ext cx="2000250" cy="2000250"/>
          </a:xfrm>
          <a:prstGeom prst="ellipse">
            <a:avLst/>
          </a:prstGeom>
          <a:solidFill>
            <a:srgbClr val="18213B"/>
          </a:solidFill>
          <a:ln w="28575">
            <a:solidFill>
              <a:srgbClr val="F4C95A"/>
            </a:solidFill>
            <a:prstDash val="solid"/>
          </a:ln>
        </p:spPr>
        <p:txBody>
          <a:bodyPr/>
          <a:lstStyle/>
          <a:p>
            <a:endParaRPr lang="en-US"/>
          </a:p>
        </p:txBody>
      </p:sp>
      <p:sp>
        <p:nvSpPr>
          <p:cNvPr id="7" name="Rectangle 6">
            <a:extLst>
              <a:ext uri="{FF2B5EF4-FFF2-40B4-BE49-F238E27FC236}">
                <a16:creationId xmlns:a16="http://schemas.microsoft.com/office/drawing/2014/main" id="{7BA68A9A-8DE6-4241-B64C-E0A4F2F9201B}"/>
              </a:ext>
            </a:extLst>
          </p:cNvPr>
          <p:cNvSpPr>
            <a:spLocks noGrp="1"/>
          </p:cNvSpPr>
          <p:nvPr/>
        </p:nvSpPr>
        <p:spPr>
          <a:xfrm>
            <a:off x="6515100" y="3028950"/>
            <a:ext cx="1809750" cy="685800"/>
          </a:xfrm>
          <a:prstGeom prst="rect">
            <a:avLst/>
          </a:prstGeom>
          <a:noFill/>
          <a:ln w="0">
            <a:noFill/>
          </a:ln>
        </p:spPr>
        <p:txBody>
          <a:bodyPr wrap="square" lIns="0" tIns="0" rIns="0" bIns="0" anchor="ctr">
            <a:noAutofit/>
          </a:bodyPr>
          <a:lstStyle/>
          <a:p>
            <a:pPr algn="ctr">
              <a:lnSpc>
                <a:spcPct val="95000"/>
              </a:lnSpc>
              <a:buNone/>
              <a:defRPr sz="1650" b="1" i="0">
                <a:solidFill>
                  <a:srgbClr val="F5F1DF"/>
                </a:solidFill>
                <a:latin typeface="Avenir Next"/>
                <a:ea typeface="Avenir Next"/>
                <a:cs typeface="Avenir Next"/>
              </a:defRPr>
            </a:pPr>
            <a:r>
              <a:rPr sz="1650" b="1" i="0">
                <a:solidFill>
                  <a:srgbClr val="F5F1DF"/>
                </a:solidFill>
                <a:latin typeface="Avenir Next"/>
                <a:ea typeface="Avenir Next"/>
                <a:cs typeface="Avenir Next"/>
              </a:rPr>
              <a:t>FUNDAMENTAL</a:t>
            </a:r>
          </a:p>
          <a:p>
            <a:pPr algn="ctr">
              <a:lnSpc>
                <a:spcPct val="95000"/>
              </a:lnSpc>
              <a:buNone/>
              <a:defRPr sz="1650" b="1" i="0">
                <a:solidFill>
                  <a:srgbClr val="F5F1DF"/>
                </a:solidFill>
                <a:latin typeface="Avenir Next"/>
                <a:ea typeface="Avenir Next"/>
                <a:cs typeface="Avenir Next"/>
              </a:defRPr>
            </a:pPr>
            <a:r>
              <a:rPr sz="1650" b="1" i="0">
                <a:solidFill>
                  <a:srgbClr val="F5F1DF"/>
                </a:solidFill>
                <a:latin typeface="Avenir Next"/>
                <a:ea typeface="Avenir Next"/>
                <a:cs typeface="Avenir Next"/>
              </a:rPr>
              <a:t>PEACE</a:t>
            </a:r>
          </a:p>
        </p:txBody>
      </p:sp>
      <p:sp>
        <p:nvSpPr>
          <p:cNvPr id="8" name="Rectangle 7">
            <a:extLst>
              <a:ext uri="{FF2B5EF4-FFF2-40B4-BE49-F238E27FC236}">
                <a16:creationId xmlns:a16="http://schemas.microsoft.com/office/drawing/2014/main" id="{C227200D-8AEF-49E0-B966-DB51C1BA505E}"/>
              </a:ext>
            </a:extLst>
          </p:cNvPr>
          <p:cNvSpPr>
            <a:spLocks noGrp="1"/>
          </p:cNvSpPr>
          <p:nvPr/>
        </p:nvSpPr>
        <p:spPr>
          <a:xfrm>
            <a:off x="6896100" y="3790950"/>
            <a:ext cx="1066800" cy="304800"/>
          </a:xfrm>
          <a:prstGeom prst="rect">
            <a:avLst/>
          </a:prstGeom>
          <a:noFill/>
          <a:ln w="0">
            <a:noFill/>
          </a:ln>
        </p:spPr>
        <p:txBody>
          <a:bodyPr wrap="square" lIns="0" tIns="0" rIns="0" bIns="0" anchor="ctr">
            <a:noAutofit/>
          </a:bodyPr>
          <a:lstStyle/>
          <a:p>
            <a:pPr algn="ctr">
              <a:lnSpc>
                <a:spcPct val="100000"/>
              </a:lnSpc>
              <a:buNone/>
              <a:defRPr sz="1500" b="1" i="0">
                <a:solidFill>
                  <a:srgbClr val="F4C95A"/>
                </a:solidFill>
                <a:latin typeface="Avenir Next"/>
                <a:ea typeface="Avenir Next"/>
                <a:cs typeface="Avenir Next"/>
              </a:defRPr>
            </a:pPr>
            <a:r>
              <a:rPr sz="1500" b="1" i="0">
                <a:solidFill>
                  <a:srgbClr val="F4C95A"/>
                </a:solidFill>
                <a:latin typeface="Avenir Next"/>
                <a:ea typeface="Avenir Next"/>
                <a:cs typeface="Avenir Next"/>
              </a:rPr>
              <a:t>FP20</a:t>
            </a:r>
          </a:p>
        </p:txBody>
      </p:sp>
      <p:sp>
        <p:nvSpPr>
          <p:cNvPr id="9" name="Rectangle 8">
            <a:extLst>
              <a:ext uri="{FF2B5EF4-FFF2-40B4-BE49-F238E27FC236}">
                <a16:creationId xmlns:a16="http://schemas.microsoft.com/office/drawing/2014/main" id="{35C8AAE7-231E-479A-8ACF-C7443ECE3277}"/>
              </a:ext>
            </a:extLst>
          </p:cNvPr>
          <p:cNvSpPr>
            <a:spLocks noGrp="1"/>
          </p:cNvSpPr>
          <p:nvPr/>
        </p:nvSpPr>
        <p:spPr>
          <a:xfrm>
            <a:off x="8401050" y="1238250"/>
            <a:ext cx="2933700" cy="209550"/>
          </a:xfrm>
          <a:prstGeom prst="rect">
            <a:avLst/>
          </a:prstGeom>
          <a:noFill/>
          <a:ln w="0">
            <a:noFill/>
          </a:ln>
        </p:spPr>
        <p:txBody>
          <a:bodyPr wrap="square" lIns="0" tIns="0" rIns="0" bIns="0" anchor="ctr">
            <a:noAutofit/>
          </a:bodyPr>
          <a:lstStyle/>
          <a:p>
            <a:pPr algn="r">
              <a:lnSpc>
                <a:spcPct val="100000"/>
              </a:lnSpc>
              <a:buNone/>
              <a:defRPr sz="1050" b="1" i="0">
                <a:solidFill>
                  <a:srgbClr val="8B5CF6"/>
                </a:solidFill>
                <a:latin typeface="Avenir Next"/>
                <a:ea typeface="Avenir Next"/>
                <a:cs typeface="Avenir Next"/>
              </a:defRPr>
            </a:pPr>
            <a:r>
              <a:rPr sz="1050" b="1" i="0">
                <a:solidFill>
                  <a:srgbClr val="8B5CF6"/>
                </a:solidFill>
                <a:latin typeface="Avenir Next"/>
                <a:ea typeface="Avenir Next"/>
                <a:cs typeface="Avenir Next"/>
              </a:rPr>
              <a:t>FOUR PROPOSED DIMENSIONS</a:t>
            </a:r>
          </a:p>
        </p:txBody>
      </p:sp>
      <p:sp>
        <p:nvSpPr>
          <p:cNvPr id="10" name="Rounded Rectangle 9">
            <a:extLst>
              <a:ext uri="{FF2B5EF4-FFF2-40B4-BE49-F238E27FC236}">
                <a16:creationId xmlns:a16="http://schemas.microsoft.com/office/drawing/2014/main" id="{0915A5B0-BCB8-4AA3-B763-7A83032C160E}"/>
              </a:ext>
            </a:extLst>
          </p:cNvPr>
          <p:cNvSpPr>
            <a:spLocks noGrp="1"/>
          </p:cNvSpPr>
          <p:nvPr/>
        </p:nvSpPr>
        <p:spPr>
          <a:xfrm>
            <a:off x="4876800" y="1504950"/>
            <a:ext cx="2857500" cy="666750"/>
          </a:xfrm>
          <a:prstGeom prst="roundRect">
            <a:avLst>
              <a:gd name="adj" fmla="val 14286"/>
            </a:avLst>
          </a:prstGeom>
          <a:solidFill>
            <a:srgbClr val="0D2138"/>
          </a:solidFill>
          <a:ln w="19050">
            <a:solidFill>
              <a:srgbClr val="18A7A7"/>
            </a:solidFill>
            <a:prstDash val="solid"/>
          </a:ln>
        </p:spPr>
        <p:txBody>
          <a:bodyPr/>
          <a:lstStyle/>
          <a:p>
            <a:endParaRPr lang="en-US"/>
          </a:p>
        </p:txBody>
      </p:sp>
      <p:sp>
        <p:nvSpPr>
          <p:cNvPr id="11" name="Rectangle 10">
            <a:extLst>
              <a:ext uri="{FF2B5EF4-FFF2-40B4-BE49-F238E27FC236}">
                <a16:creationId xmlns:a16="http://schemas.microsoft.com/office/drawing/2014/main" id="{2BDB2173-7822-4815-BAC6-C7E537B0EA66}"/>
              </a:ext>
            </a:extLst>
          </p:cNvPr>
          <p:cNvSpPr>
            <a:spLocks noGrp="1"/>
          </p:cNvSpPr>
          <p:nvPr/>
        </p:nvSpPr>
        <p:spPr>
          <a:xfrm>
            <a:off x="5029200" y="1600200"/>
            <a:ext cx="2552700" cy="476250"/>
          </a:xfrm>
          <a:prstGeom prst="rect">
            <a:avLst/>
          </a:prstGeom>
          <a:noFill/>
          <a:ln w="0">
            <a:noFill/>
          </a:ln>
        </p:spPr>
        <p:txBody>
          <a:bodyPr wrap="square" lIns="0" tIns="0" rIns="0" bIns="0" anchor="ctr">
            <a:normAutofit/>
          </a:bodyPr>
          <a:lstStyle/>
          <a:p>
            <a:pPr algn="ctr">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Flexible attentional control</a:t>
            </a:r>
          </a:p>
        </p:txBody>
      </p:sp>
      <p:sp>
        <p:nvSpPr>
          <p:cNvPr id="12" name="Rounded Rectangle 11">
            <a:extLst>
              <a:ext uri="{FF2B5EF4-FFF2-40B4-BE49-F238E27FC236}">
                <a16:creationId xmlns:a16="http://schemas.microsoft.com/office/drawing/2014/main" id="{00A7DBD5-D69B-4C10-9F35-75DBBA39E5DE}"/>
              </a:ext>
            </a:extLst>
          </p:cNvPr>
          <p:cNvSpPr>
            <a:spLocks noGrp="1"/>
          </p:cNvSpPr>
          <p:nvPr/>
        </p:nvSpPr>
        <p:spPr>
          <a:xfrm>
            <a:off x="8572500" y="2095500"/>
            <a:ext cx="2762250" cy="666750"/>
          </a:xfrm>
          <a:prstGeom prst="roundRect">
            <a:avLst>
              <a:gd name="adj" fmla="val 14286"/>
            </a:avLst>
          </a:prstGeom>
          <a:solidFill>
            <a:srgbClr val="0D2138"/>
          </a:solidFill>
          <a:ln w="19050">
            <a:solidFill>
              <a:srgbClr val="8B5CF6"/>
            </a:solidFill>
            <a:prstDash val="solid"/>
          </a:ln>
        </p:spPr>
        <p:txBody>
          <a:bodyPr/>
          <a:lstStyle/>
          <a:p>
            <a:endParaRPr lang="en-US"/>
          </a:p>
        </p:txBody>
      </p:sp>
      <p:sp>
        <p:nvSpPr>
          <p:cNvPr id="13" name="Rectangle 12">
            <a:extLst>
              <a:ext uri="{FF2B5EF4-FFF2-40B4-BE49-F238E27FC236}">
                <a16:creationId xmlns:a16="http://schemas.microsoft.com/office/drawing/2014/main" id="{A0241C6C-E51A-4DBF-94AE-B05EEE39481D}"/>
              </a:ext>
            </a:extLst>
          </p:cNvPr>
          <p:cNvSpPr>
            <a:spLocks noGrp="1"/>
          </p:cNvSpPr>
          <p:nvPr/>
        </p:nvSpPr>
        <p:spPr>
          <a:xfrm>
            <a:off x="8724900" y="2190750"/>
            <a:ext cx="2457450" cy="476250"/>
          </a:xfrm>
          <a:prstGeom prst="rect">
            <a:avLst/>
          </a:prstGeom>
          <a:noFill/>
          <a:ln w="0">
            <a:noFill/>
          </a:ln>
        </p:spPr>
        <p:txBody>
          <a:bodyPr wrap="square" lIns="0" tIns="0" rIns="0" bIns="0" anchor="ctr">
            <a:normAutofit/>
          </a:bodyPr>
          <a:lstStyle/>
          <a:p>
            <a:pPr algn="ctr">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Emotional coherence across self-states</a:t>
            </a:r>
          </a:p>
        </p:txBody>
      </p:sp>
      <p:sp>
        <p:nvSpPr>
          <p:cNvPr id="14" name="Rounded Rectangle 13">
            <a:extLst>
              <a:ext uri="{FF2B5EF4-FFF2-40B4-BE49-F238E27FC236}">
                <a16:creationId xmlns:a16="http://schemas.microsoft.com/office/drawing/2014/main" id="{B83BF0BF-7414-4DD8-8A5D-030551A3B924}"/>
              </a:ext>
            </a:extLst>
          </p:cNvPr>
          <p:cNvSpPr>
            <a:spLocks noGrp="1"/>
          </p:cNvSpPr>
          <p:nvPr/>
        </p:nvSpPr>
        <p:spPr>
          <a:xfrm>
            <a:off x="8572500" y="4457700"/>
            <a:ext cx="2762250" cy="666750"/>
          </a:xfrm>
          <a:prstGeom prst="roundRect">
            <a:avLst>
              <a:gd name="adj" fmla="val 14286"/>
            </a:avLst>
          </a:prstGeom>
          <a:solidFill>
            <a:srgbClr val="0D2138"/>
          </a:solidFill>
          <a:ln w="19050">
            <a:solidFill>
              <a:srgbClr val="C73B56"/>
            </a:solidFill>
            <a:prstDash val="solid"/>
          </a:ln>
        </p:spPr>
        <p:txBody>
          <a:bodyPr/>
          <a:lstStyle/>
          <a:p>
            <a:endParaRPr lang="en-US"/>
          </a:p>
        </p:txBody>
      </p:sp>
      <p:sp>
        <p:nvSpPr>
          <p:cNvPr id="15" name="Rectangle 14">
            <a:extLst>
              <a:ext uri="{FF2B5EF4-FFF2-40B4-BE49-F238E27FC236}">
                <a16:creationId xmlns:a16="http://schemas.microsoft.com/office/drawing/2014/main" id="{68D8E0B0-E3C4-4DDC-BB4A-B645AA56CCD5}"/>
              </a:ext>
            </a:extLst>
          </p:cNvPr>
          <p:cNvSpPr>
            <a:spLocks noGrp="1"/>
          </p:cNvSpPr>
          <p:nvPr/>
        </p:nvSpPr>
        <p:spPr>
          <a:xfrm>
            <a:off x="8724900" y="4552950"/>
            <a:ext cx="2457450" cy="476250"/>
          </a:xfrm>
          <a:prstGeom prst="rect">
            <a:avLst/>
          </a:prstGeom>
          <a:noFill/>
          <a:ln w="0">
            <a:noFill/>
          </a:ln>
        </p:spPr>
        <p:txBody>
          <a:bodyPr wrap="square" lIns="0" tIns="0" rIns="0" bIns="0" anchor="ctr">
            <a:normAutofit/>
          </a:bodyPr>
          <a:lstStyle/>
          <a:p>
            <a:pPr algn="ctr">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Reduced self-referential rigidity</a:t>
            </a:r>
          </a:p>
        </p:txBody>
      </p:sp>
      <p:sp>
        <p:nvSpPr>
          <p:cNvPr id="16" name="Rounded Rectangle 15">
            <a:extLst>
              <a:ext uri="{FF2B5EF4-FFF2-40B4-BE49-F238E27FC236}">
                <a16:creationId xmlns:a16="http://schemas.microsoft.com/office/drawing/2014/main" id="{C50A1035-1C89-45DB-9BDF-CD6D4C323690}"/>
              </a:ext>
            </a:extLst>
          </p:cNvPr>
          <p:cNvSpPr>
            <a:spLocks noGrp="1"/>
          </p:cNvSpPr>
          <p:nvPr/>
        </p:nvSpPr>
        <p:spPr>
          <a:xfrm>
            <a:off x="4876800" y="4914900"/>
            <a:ext cx="2857500" cy="666750"/>
          </a:xfrm>
          <a:prstGeom prst="roundRect">
            <a:avLst>
              <a:gd name="adj" fmla="val 14286"/>
            </a:avLst>
          </a:prstGeom>
          <a:solidFill>
            <a:srgbClr val="0D2138"/>
          </a:solidFill>
          <a:ln w="19050">
            <a:solidFill>
              <a:srgbClr val="F4C95A"/>
            </a:solidFill>
            <a:prstDash val="solid"/>
          </a:ln>
        </p:spPr>
        <p:txBody>
          <a:bodyPr/>
          <a:lstStyle/>
          <a:p>
            <a:endParaRPr lang="en-US"/>
          </a:p>
        </p:txBody>
      </p:sp>
      <p:sp>
        <p:nvSpPr>
          <p:cNvPr id="17" name="Rectangle 16">
            <a:extLst>
              <a:ext uri="{FF2B5EF4-FFF2-40B4-BE49-F238E27FC236}">
                <a16:creationId xmlns:a16="http://schemas.microsoft.com/office/drawing/2014/main" id="{E4015799-1B2D-470E-8726-4E9158EE6AA8}"/>
              </a:ext>
            </a:extLst>
          </p:cNvPr>
          <p:cNvSpPr>
            <a:spLocks noGrp="1"/>
          </p:cNvSpPr>
          <p:nvPr/>
        </p:nvSpPr>
        <p:spPr>
          <a:xfrm>
            <a:off x="5029200" y="5010150"/>
            <a:ext cx="2552700" cy="476250"/>
          </a:xfrm>
          <a:prstGeom prst="rect">
            <a:avLst/>
          </a:prstGeom>
          <a:noFill/>
          <a:ln w="0">
            <a:noFill/>
          </a:ln>
        </p:spPr>
        <p:txBody>
          <a:bodyPr wrap="square" lIns="0" tIns="0" rIns="0" bIns="0" anchor="ctr">
            <a:normAutofit/>
          </a:bodyPr>
          <a:lstStyle/>
          <a:p>
            <a:pPr algn="ctr">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Compassionate self-awareness</a:t>
            </a:r>
          </a:p>
        </p:txBody>
      </p:sp>
      <p:sp>
        <p:nvSpPr>
          <p:cNvPr id="18" name="Rounded Rectangle 17">
            <a:extLst>
              <a:ext uri="{FF2B5EF4-FFF2-40B4-BE49-F238E27FC236}">
                <a16:creationId xmlns:a16="http://schemas.microsoft.com/office/drawing/2014/main" id="{A67B2555-C88E-4F98-B77C-5C5DA7799570}"/>
              </a:ext>
            </a:extLst>
          </p:cNvPr>
          <p:cNvSpPr>
            <a:spLocks noGrp="1"/>
          </p:cNvSpPr>
          <p:nvPr/>
        </p:nvSpPr>
        <p:spPr>
          <a:xfrm>
            <a:off x="685800" y="4591050"/>
            <a:ext cx="3733800" cy="952500"/>
          </a:xfrm>
          <a:prstGeom prst="roundRect">
            <a:avLst>
              <a:gd name="adj" fmla="val 10000"/>
            </a:avLst>
          </a:prstGeom>
          <a:solidFill>
            <a:srgbClr val="0A1B30"/>
          </a:solidFill>
          <a:ln w="9525">
            <a:solidFill>
              <a:srgbClr val="36546D"/>
            </a:solidFill>
            <a:prstDash val="solid"/>
          </a:ln>
        </p:spPr>
        <p:txBody>
          <a:bodyPr/>
          <a:lstStyle/>
          <a:p>
            <a:endParaRPr lang="en-US"/>
          </a:p>
        </p:txBody>
      </p:sp>
      <p:sp>
        <p:nvSpPr>
          <p:cNvPr id="19" name="Rectangle 18">
            <a:extLst>
              <a:ext uri="{FF2B5EF4-FFF2-40B4-BE49-F238E27FC236}">
                <a16:creationId xmlns:a16="http://schemas.microsoft.com/office/drawing/2014/main" id="{42318405-3466-4F3D-BC9D-CD1EA9129D92}"/>
              </a:ext>
            </a:extLst>
          </p:cNvPr>
          <p:cNvSpPr>
            <a:spLocks noGrp="1"/>
          </p:cNvSpPr>
          <p:nvPr/>
        </p:nvSpPr>
        <p:spPr>
          <a:xfrm>
            <a:off x="876300" y="4743450"/>
            <a:ext cx="1809750" cy="209550"/>
          </a:xfrm>
          <a:prstGeom prst="rect">
            <a:avLst/>
          </a:prstGeom>
          <a:noFill/>
          <a:ln w="0">
            <a:noFill/>
          </a:ln>
        </p:spPr>
        <p:txBody>
          <a:bodyPr wrap="square" lIns="0" tIns="0" rIns="0" bIns="0" anchor="ctr">
            <a:noAutofit/>
          </a:bodyPr>
          <a:lstStyle/>
          <a:p>
            <a:pPr algn="l">
              <a:lnSpc>
                <a:spcPct val="100000"/>
              </a:lnSpc>
              <a:buNone/>
              <a:defRPr sz="1125" b="1" i="0">
                <a:solidFill>
                  <a:srgbClr val="F4C95A"/>
                </a:solidFill>
                <a:latin typeface="Avenir Next"/>
                <a:ea typeface="Avenir Next"/>
                <a:cs typeface="Avenir Next"/>
              </a:defRPr>
            </a:pPr>
            <a:r>
              <a:rPr sz="1125" b="1" i="0">
                <a:solidFill>
                  <a:srgbClr val="F4C95A"/>
                </a:solidFill>
                <a:latin typeface="Avenir Next"/>
                <a:ea typeface="Avenir Next"/>
                <a:cs typeface="Avenir Next"/>
              </a:rPr>
              <a:t>Measurement status</a:t>
            </a:r>
          </a:p>
        </p:txBody>
      </p:sp>
      <p:sp>
        <p:nvSpPr>
          <p:cNvPr id="20" name="Rectangle 19">
            <a:extLst>
              <a:ext uri="{FF2B5EF4-FFF2-40B4-BE49-F238E27FC236}">
                <a16:creationId xmlns:a16="http://schemas.microsoft.com/office/drawing/2014/main" id="{D1EB6FD6-FDFB-4182-AE8E-11BED7881D88}"/>
              </a:ext>
            </a:extLst>
          </p:cNvPr>
          <p:cNvSpPr>
            <a:spLocks noGrp="1"/>
          </p:cNvSpPr>
          <p:nvPr/>
        </p:nvSpPr>
        <p:spPr>
          <a:xfrm>
            <a:off x="876300" y="5029200"/>
            <a:ext cx="3314700" cy="400050"/>
          </a:xfrm>
          <a:prstGeom prst="rect">
            <a:avLst/>
          </a:prstGeom>
          <a:noFill/>
          <a:ln w="0">
            <a:noFill/>
          </a:ln>
        </p:spPr>
        <p:txBody>
          <a:bodyPr wrap="square" lIns="0" tIns="0" rIns="0" bIns="0" anchor="t">
            <a:normAutofit fontScale="89459"/>
          </a:bodyPr>
          <a:lstStyle/>
          <a:p>
            <a:pPr algn="l">
              <a:lnSpc>
                <a:spcPct val="100000"/>
              </a:lnSpc>
              <a:buNone/>
              <a:defRPr sz="1200" b="0" i="0">
                <a:solidFill>
                  <a:srgbClr val="D9E5EC"/>
                </a:solidFill>
                <a:latin typeface="Avenir Next"/>
                <a:ea typeface="Avenir Next"/>
                <a:cs typeface="Avenir Next"/>
              </a:defRPr>
            </a:pPr>
            <a:r>
              <a:rPr sz="1200" b="0" i="0">
                <a:solidFill>
                  <a:srgbClr val="D9E5EC"/>
                </a:solidFill>
                <a:latin typeface="Avenir Next"/>
                <a:ea typeface="Avenir Next"/>
                <a:cs typeface="Avenir Next"/>
              </a:rPr>
              <a:t>The FP20 contains 20 items. Its psychometric development and validation for YVH remain ongoing.</a:t>
            </a:r>
          </a:p>
        </p:txBody>
      </p:sp>
      <p:sp>
        <p:nvSpPr>
          <p:cNvPr id="21" name="Straight Connector 20">
            <a:extLst>
              <a:ext uri="{FF2B5EF4-FFF2-40B4-BE49-F238E27FC236}">
                <a16:creationId xmlns:a16="http://schemas.microsoft.com/office/drawing/2014/main" id="{E2432732-23BF-4146-9BDC-C30C2A5B4C57}"/>
              </a:ext>
            </a:extLst>
          </p:cNvPr>
          <p:cNvSpPr>
            <a:spLocks noGrp="1"/>
          </p:cNvSpPr>
          <p:nvPr/>
        </p:nvSpPr>
        <p:spPr>
          <a:xfrm>
            <a:off x="571500" y="6419850"/>
            <a:ext cx="11049000" cy="0"/>
          </a:xfrm>
          <a:prstGeom prst="line">
            <a:avLst/>
          </a:prstGeom>
          <a:noFill/>
          <a:ln w="9525">
            <a:solidFill>
              <a:srgbClr val="25415A"/>
            </a:solidFill>
            <a:prstDash val="solid"/>
          </a:ln>
        </p:spPr>
        <p:txBody>
          <a:bodyPr/>
          <a:lstStyle/>
          <a:p>
            <a:endParaRPr lang="en-US"/>
          </a:p>
        </p:txBody>
      </p:sp>
      <p:sp>
        <p:nvSpPr>
          <p:cNvPr id="22" name="Rectangle 21">
            <a:extLst>
              <a:ext uri="{FF2B5EF4-FFF2-40B4-BE49-F238E27FC236}">
                <a16:creationId xmlns:a16="http://schemas.microsoft.com/office/drawing/2014/main" id="{FF5BBA48-0A13-4149-A3D6-B5912D3E601A}"/>
              </a:ext>
            </a:extLst>
          </p:cNvPr>
          <p:cNvSpPr>
            <a:spLocks noGrp="1"/>
          </p:cNvSpPr>
          <p:nvPr/>
        </p:nvSpPr>
        <p:spPr>
          <a:xfrm>
            <a:off x="571500" y="6515100"/>
            <a:ext cx="9906000" cy="219075"/>
          </a:xfrm>
          <a:prstGeom prst="rect">
            <a:avLst/>
          </a:prstGeom>
          <a:noFill/>
          <a:ln w="0">
            <a:noFill/>
          </a:ln>
        </p:spPr>
        <p:txBody>
          <a:bodyPr wrap="square" lIns="0" tIns="0" rIns="0" bIns="0" anchor="ctr">
            <a:noAutofit/>
          </a:bodyPr>
          <a:lstStyle/>
          <a:p>
            <a:pPr algn="l">
              <a:lnSpc>
                <a:spcPct val="100000"/>
              </a:lnSpc>
              <a:buNone/>
              <a:defRPr sz="938" b="0" i="0">
                <a:solidFill>
                  <a:srgbClr val="9FB0C0"/>
                </a:solidFill>
                <a:latin typeface="Avenir Next"/>
                <a:ea typeface="Avenir Next"/>
                <a:cs typeface="Avenir Next"/>
              </a:defRPr>
            </a:pPr>
            <a:r>
              <a:rPr sz="938" b="0" i="0">
                <a:solidFill>
                  <a:srgbClr val="9FB0C0"/>
                </a:solidFill>
                <a:latin typeface="Avenir Next"/>
                <a:ea typeface="Avenir Next"/>
                <a:cs typeface="Avenir Next"/>
              </a:rPr>
              <a:t>Sources: Gallardo and Chetri (2026); Gallardo (2026), Section 9.5</a:t>
            </a:r>
          </a:p>
        </p:txBody>
      </p:sp>
      <p:sp>
        <p:nvSpPr>
          <p:cNvPr id="23" name="Rectangle 22">
            <a:extLst>
              <a:ext uri="{FF2B5EF4-FFF2-40B4-BE49-F238E27FC236}">
                <a16:creationId xmlns:a16="http://schemas.microsoft.com/office/drawing/2014/main" id="{0249E1A9-22E7-49B6-A8A4-BBA5435CE75E}"/>
              </a:ext>
            </a:extLst>
          </p:cNvPr>
          <p:cNvSpPr>
            <a:spLocks noGrp="1"/>
          </p:cNvSpPr>
          <p:nvPr/>
        </p:nvSpPr>
        <p:spPr>
          <a:xfrm>
            <a:off x="10953750" y="6486525"/>
            <a:ext cx="666750" cy="238125"/>
          </a:xfrm>
          <a:prstGeom prst="rect">
            <a:avLst/>
          </a:prstGeom>
          <a:noFill/>
          <a:ln w="0">
            <a:noFill/>
          </a:ln>
        </p:spPr>
        <p:txBody>
          <a:bodyPr wrap="square" lIns="0" tIns="0" rIns="0" bIns="0" anchor="ctr">
            <a:noAutofit/>
          </a:bodyPr>
          <a:lstStyle/>
          <a:p>
            <a:pPr algn="r">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12</a:t>
            </a:r>
          </a:p>
        </p:txBody>
      </p:sp>
    </p:spTree>
    <p:extLst>
      <p:ext uri="{BB962C8B-B14F-4D97-AF65-F5344CB8AC3E}">
        <p14:creationId xmlns:p14="http://schemas.microsoft.com/office/powerpoint/2010/main" val="1063317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20D1D"/>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21D23552-B42E-479E-BAAF-B5D5081297DA}"/>
              </a:ext>
            </a:extLst>
          </p:cNvPr>
          <p:cNvSpPr>
            <a:spLocks noGrp="1"/>
          </p:cNvSpPr>
          <p:nvPr/>
        </p:nvSpPr>
        <p:spPr>
          <a:xfrm>
            <a:off x="571500" y="381000"/>
            <a:ext cx="10763250" cy="590550"/>
          </a:xfrm>
          <a:prstGeom prst="rect">
            <a:avLst/>
          </a:prstGeom>
          <a:noFill/>
          <a:ln w="0">
            <a:noFill/>
          </a:ln>
        </p:spPr>
        <p:txBody>
          <a:bodyPr wrap="square" lIns="0" tIns="0" rIns="0" bIns="0" anchor="ctr">
            <a:noAutofit/>
          </a:bodyPr>
          <a:lstStyle/>
          <a:p>
            <a:pPr algn="l">
              <a:lnSpc>
                <a:spcPct val="100000"/>
              </a:lnSpc>
              <a:buNone/>
              <a:defRPr sz="2850" b="1" i="0">
                <a:solidFill>
                  <a:srgbClr val="F5F1DF"/>
                </a:solidFill>
                <a:latin typeface="Avenir Next"/>
                <a:ea typeface="Avenir Next"/>
                <a:cs typeface="Avenir Next"/>
              </a:defRPr>
            </a:pPr>
            <a:r>
              <a:rPr sz="2850" b="1" i="0">
                <a:solidFill>
                  <a:srgbClr val="F5F1DF"/>
                </a:solidFill>
                <a:latin typeface="Avenir Next"/>
                <a:ea typeface="Avenir Next"/>
                <a:cs typeface="Avenir Next"/>
              </a:rPr>
              <a:t>The proposed clinical pathway</a:t>
            </a:r>
          </a:p>
        </p:txBody>
      </p:sp>
      <p:sp>
        <p:nvSpPr>
          <p:cNvPr id="2" name="Straight Connector 1">
            <a:extLst>
              <a:ext uri="{FF2B5EF4-FFF2-40B4-BE49-F238E27FC236}">
                <a16:creationId xmlns:a16="http://schemas.microsoft.com/office/drawing/2014/main" id="{9341DE98-D6B8-48C4-808A-7C2808B624CE}"/>
              </a:ext>
            </a:extLst>
          </p:cNvPr>
          <p:cNvSpPr>
            <a:spLocks noGrp="1"/>
          </p:cNvSpPr>
          <p:nvPr/>
        </p:nvSpPr>
        <p:spPr>
          <a:xfrm>
            <a:off x="571500" y="1028700"/>
            <a:ext cx="838200" cy="0"/>
          </a:xfrm>
          <a:prstGeom prst="line">
            <a:avLst/>
          </a:prstGeom>
          <a:noFill/>
          <a:ln w="38100">
            <a:solidFill>
              <a:srgbClr val="F4C95A"/>
            </a:solidFill>
            <a:prstDash val="solid"/>
          </a:ln>
        </p:spPr>
        <p:txBody>
          <a:bodyPr/>
          <a:lstStyle/>
          <a:p>
            <a:endParaRPr lang="en-US"/>
          </a:p>
        </p:txBody>
      </p:sp>
      <p:sp>
        <p:nvSpPr>
          <p:cNvPr id="3" name="Rectangle 2">
            <a:extLst>
              <a:ext uri="{FF2B5EF4-FFF2-40B4-BE49-F238E27FC236}">
                <a16:creationId xmlns:a16="http://schemas.microsoft.com/office/drawing/2014/main" id="{1AE81BB2-D071-49E0-B895-E7FC750B6623}"/>
              </a:ext>
            </a:extLst>
          </p:cNvPr>
          <p:cNvSpPr>
            <a:spLocks noGrp="1"/>
          </p:cNvSpPr>
          <p:nvPr/>
        </p:nvSpPr>
        <p:spPr>
          <a:xfrm>
            <a:off x="704850" y="1257300"/>
            <a:ext cx="4000500" cy="285750"/>
          </a:xfrm>
          <a:prstGeom prst="rect">
            <a:avLst/>
          </a:prstGeom>
          <a:noFill/>
          <a:ln w="0">
            <a:noFill/>
          </a:ln>
        </p:spPr>
        <p:txBody>
          <a:bodyPr wrap="square" lIns="0" tIns="0" rIns="0" bIns="0" anchor="ctr">
            <a:noAutofit/>
          </a:bodyPr>
          <a:lstStyle/>
          <a:p>
            <a:pPr algn="l">
              <a:lnSpc>
                <a:spcPct val="100000"/>
              </a:lnSpc>
              <a:buNone/>
              <a:defRPr sz="1275" b="1" i="0">
                <a:solidFill>
                  <a:srgbClr val="F4C95A"/>
                </a:solidFill>
                <a:latin typeface="Avenir Next"/>
                <a:ea typeface="Avenir Next"/>
                <a:cs typeface="Avenir Next"/>
              </a:defRPr>
            </a:pPr>
            <a:r>
              <a:rPr sz="1275" b="1" i="0">
                <a:solidFill>
                  <a:srgbClr val="F4C95A"/>
                </a:solidFill>
                <a:latin typeface="Avenir Next"/>
                <a:ea typeface="Avenir Next"/>
                <a:cs typeface="Avenir Next"/>
              </a:rPr>
              <a:t>Six phases are named in Section 10.2</a:t>
            </a:r>
          </a:p>
        </p:txBody>
      </p:sp>
      <p:sp>
        <p:nvSpPr>
          <p:cNvPr id="4" name="Rounded Rectangle 3">
            <a:extLst>
              <a:ext uri="{FF2B5EF4-FFF2-40B4-BE49-F238E27FC236}">
                <a16:creationId xmlns:a16="http://schemas.microsoft.com/office/drawing/2014/main" id="{A8CB908E-ADDB-440B-AC10-F2AA3E77785B}"/>
              </a:ext>
            </a:extLst>
          </p:cNvPr>
          <p:cNvSpPr>
            <a:spLocks noGrp="1"/>
          </p:cNvSpPr>
          <p:nvPr/>
        </p:nvSpPr>
        <p:spPr>
          <a:xfrm>
            <a:off x="704850" y="1657350"/>
            <a:ext cx="10629900" cy="457200"/>
          </a:xfrm>
          <a:prstGeom prst="roundRect">
            <a:avLst>
              <a:gd name="adj" fmla="val 16667"/>
            </a:avLst>
          </a:prstGeom>
          <a:solidFill>
            <a:srgbClr val="0B1E34"/>
          </a:solidFill>
          <a:ln w="9525">
            <a:solidFill>
              <a:srgbClr val="DCA642"/>
            </a:solidFill>
            <a:prstDash val="solid"/>
          </a:ln>
        </p:spPr>
        <p:txBody>
          <a:bodyPr/>
          <a:lstStyle/>
          <a:p>
            <a:endParaRPr lang="en-US"/>
          </a:p>
        </p:txBody>
      </p:sp>
      <p:sp>
        <p:nvSpPr>
          <p:cNvPr id="5" name="Rectangle 4">
            <a:extLst>
              <a:ext uri="{FF2B5EF4-FFF2-40B4-BE49-F238E27FC236}">
                <a16:creationId xmlns:a16="http://schemas.microsoft.com/office/drawing/2014/main" id="{4996DFCF-01B8-41AB-A1BB-33D5A2748821}"/>
              </a:ext>
            </a:extLst>
          </p:cNvPr>
          <p:cNvSpPr>
            <a:spLocks noGrp="1"/>
          </p:cNvSpPr>
          <p:nvPr/>
        </p:nvSpPr>
        <p:spPr>
          <a:xfrm>
            <a:off x="895350" y="1771650"/>
            <a:ext cx="1809750" cy="209550"/>
          </a:xfrm>
          <a:prstGeom prst="rect">
            <a:avLst/>
          </a:prstGeom>
          <a:noFill/>
          <a:ln w="0">
            <a:noFill/>
          </a:ln>
        </p:spPr>
        <p:txBody>
          <a:bodyPr wrap="square" lIns="0" tIns="0" rIns="0" bIns="0" anchor="ctr">
            <a:noAutofit/>
          </a:bodyPr>
          <a:lstStyle/>
          <a:p>
            <a:pPr algn="l">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SPECIFICATION NOTE</a:t>
            </a:r>
          </a:p>
        </p:txBody>
      </p:sp>
      <p:sp>
        <p:nvSpPr>
          <p:cNvPr id="6" name="Rectangle 5">
            <a:extLst>
              <a:ext uri="{FF2B5EF4-FFF2-40B4-BE49-F238E27FC236}">
                <a16:creationId xmlns:a16="http://schemas.microsoft.com/office/drawing/2014/main" id="{2A1B9151-5436-469F-A461-7F1A82702FD6}"/>
              </a:ext>
            </a:extLst>
          </p:cNvPr>
          <p:cNvSpPr>
            <a:spLocks noGrp="1"/>
          </p:cNvSpPr>
          <p:nvPr/>
        </p:nvSpPr>
        <p:spPr>
          <a:xfrm>
            <a:off x="2762250" y="1733550"/>
            <a:ext cx="8343900" cy="285750"/>
          </a:xfrm>
          <a:prstGeom prst="rect">
            <a:avLst/>
          </a:prstGeom>
          <a:noFill/>
          <a:ln w="0">
            <a:noFill/>
          </a:ln>
        </p:spPr>
        <p:txBody>
          <a:bodyPr wrap="square" lIns="0" tIns="0" rIns="0" bIns="0" anchor="ctr">
            <a:normAutofit/>
          </a:bodyPr>
          <a:lstStyle/>
          <a:p>
            <a:pPr algn="l">
              <a:lnSpc>
                <a:spcPct val="100000"/>
              </a:lnSpc>
              <a:buNone/>
              <a:defRPr sz="1275" b="0" i="0">
                <a:solidFill>
                  <a:srgbClr val="F5F1DF"/>
                </a:solidFill>
                <a:latin typeface="Avenir Next"/>
                <a:ea typeface="Avenir Next"/>
                <a:cs typeface="Avenir Next"/>
              </a:defRPr>
            </a:pPr>
            <a:r>
              <a:rPr sz="1275" b="0" i="0">
                <a:solidFill>
                  <a:srgbClr val="F5F1DF"/>
                </a:solidFill>
                <a:latin typeface="Avenir Next"/>
                <a:ea typeface="Avenir Next"/>
                <a:cs typeface="Avenir Next"/>
              </a:rPr>
              <a:t>The abstract describes an eight-phase protocol. Reconcile this mismatch before validation.</a:t>
            </a:r>
          </a:p>
        </p:txBody>
      </p:sp>
      <p:sp>
        <p:nvSpPr>
          <p:cNvPr id="7" name="Straight Connector 6">
            <a:extLst>
              <a:ext uri="{FF2B5EF4-FFF2-40B4-BE49-F238E27FC236}">
                <a16:creationId xmlns:a16="http://schemas.microsoft.com/office/drawing/2014/main" id="{5217103C-6E80-44AD-864C-938BAE518959}"/>
              </a:ext>
            </a:extLst>
          </p:cNvPr>
          <p:cNvSpPr>
            <a:spLocks noGrp="1"/>
          </p:cNvSpPr>
          <p:nvPr/>
        </p:nvSpPr>
        <p:spPr>
          <a:xfrm>
            <a:off x="1123950" y="2857500"/>
            <a:ext cx="9848850" cy="0"/>
          </a:xfrm>
          <a:prstGeom prst="line">
            <a:avLst/>
          </a:prstGeom>
          <a:noFill/>
          <a:ln w="38100">
            <a:solidFill>
              <a:srgbClr val="49667E"/>
            </a:solidFill>
            <a:prstDash val="solid"/>
          </a:ln>
        </p:spPr>
        <p:txBody>
          <a:bodyPr/>
          <a:lstStyle/>
          <a:p>
            <a:endParaRPr lang="en-US"/>
          </a:p>
        </p:txBody>
      </p:sp>
      <p:sp>
        <p:nvSpPr>
          <p:cNvPr id="8" name="Oval 7">
            <a:extLst>
              <a:ext uri="{FF2B5EF4-FFF2-40B4-BE49-F238E27FC236}">
                <a16:creationId xmlns:a16="http://schemas.microsoft.com/office/drawing/2014/main" id="{66372315-EDE9-4EC4-A574-F323E31032B2}"/>
              </a:ext>
            </a:extLst>
          </p:cNvPr>
          <p:cNvSpPr>
            <a:spLocks noGrp="1"/>
          </p:cNvSpPr>
          <p:nvPr/>
        </p:nvSpPr>
        <p:spPr>
          <a:xfrm>
            <a:off x="885825" y="2619375"/>
            <a:ext cx="476250" cy="476250"/>
          </a:xfrm>
          <a:prstGeom prst="ellipse">
            <a:avLst/>
          </a:prstGeom>
          <a:solidFill>
            <a:srgbClr val="18A7A7"/>
          </a:solidFill>
          <a:ln w="19050">
            <a:solidFill>
              <a:srgbClr val="F5F1DF"/>
            </a:solidFill>
          </a:ln>
        </p:spPr>
        <p:txBody>
          <a:bodyPr/>
          <a:lstStyle/>
          <a:p>
            <a:endParaRPr lang="en-US"/>
          </a:p>
        </p:txBody>
      </p:sp>
      <p:sp>
        <p:nvSpPr>
          <p:cNvPr id="9" name="Rectangle 8">
            <a:extLst>
              <a:ext uri="{FF2B5EF4-FFF2-40B4-BE49-F238E27FC236}">
                <a16:creationId xmlns:a16="http://schemas.microsoft.com/office/drawing/2014/main" id="{B11835B8-FD8A-4EDC-A5C6-E00AA6B502A8}"/>
              </a:ext>
            </a:extLst>
          </p:cNvPr>
          <p:cNvSpPr>
            <a:spLocks noGrp="1"/>
          </p:cNvSpPr>
          <p:nvPr/>
        </p:nvSpPr>
        <p:spPr>
          <a:xfrm>
            <a:off x="952500" y="2686050"/>
            <a:ext cx="342900" cy="342900"/>
          </a:xfrm>
          <a:prstGeom prst="rect">
            <a:avLst/>
          </a:prstGeom>
          <a:noFill/>
          <a:ln w="0">
            <a:noFill/>
          </a:ln>
        </p:spPr>
        <p:txBody>
          <a:bodyPr wrap="square" lIns="0" tIns="0" rIns="0" bIns="0" anchor="ctr">
            <a:noAutofit/>
          </a:bodyPr>
          <a:lstStyle/>
          <a:p>
            <a:pPr algn="ctr">
              <a:lnSpc>
                <a:spcPct val="100000"/>
              </a:lnSpc>
              <a:buNone/>
              <a:defRPr sz="1500" b="1" i="0">
                <a:solidFill>
                  <a:srgbClr val="020D1D"/>
                </a:solidFill>
                <a:latin typeface="Avenir Next"/>
                <a:ea typeface="Avenir Next"/>
                <a:cs typeface="Avenir Next"/>
              </a:defRPr>
            </a:pPr>
            <a:r>
              <a:rPr sz="1500" b="1" i="0">
                <a:solidFill>
                  <a:srgbClr val="020D1D"/>
                </a:solidFill>
                <a:latin typeface="Avenir Next"/>
                <a:ea typeface="Avenir Next"/>
                <a:cs typeface="Avenir Next"/>
              </a:rPr>
              <a:t>1</a:t>
            </a:r>
          </a:p>
        </p:txBody>
      </p:sp>
      <p:sp>
        <p:nvSpPr>
          <p:cNvPr id="10" name="Rectangle 9">
            <a:extLst>
              <a:ext uri="{FF2B5EF4-FFF2-40B4-BE49-F238E27FC236}">
                <a16:creationId xmlns:a16="http://schemas.microsoft.com/office/drawing/2014/main" id="{31A21643-53B7-4546-8F6C-7E9252C8A303}"/>
              </a:ext>
            </a:extLst>
          </p:cNvPr>
          <p:cNvSpPr>
            <a:spLocks noGrp="1"/>
          </p:cNvSpPr>
          <p:nvPr/>
        </p:nvSpPr>
        <p:spPr>
          <a:xfrm>
            <a:off x="323850" y="3314700"/>
            <a:ext cx="1600200" cy="704850"/>
          </a:xfrm>
          <a:prstGeom prst="rect">
            <a:avLst/>
          </a:prstGeom>
          <a:noFill/>
          <a:ln w="0">
            <a:noFill/>
          </a:ln>
        </p:spPr>
        <p:txBody>
          <a:bodyPr wrap="square" lIns="0" tIns="0" rIns="0" bIns="0" anchor="t">
            <a:normAutofit/>
          </a:bodyPr>
          <a:lstStyle/>
          <a:p>
            <a:pPr algn="ctr">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Assessment</a:t>
            </a:r>
          </a:p>
        </p:txBody>
      </p:sp>
      <p:sp>
        <p:nvSpPr>
          <p:cNvPr id="11" name="Rectangle 10">
            <a:extLst>
              <a:ext uri="{FF2B5EF4-FFF2-40B4-BE49-F238E27FC236}">
                <a16:creationId xmlns:a16="http://schemas.microsoft.com/office/drawing/2014/main" id="{E52C5B8E-3E71-4775-96F9-1306F5F8095F}"/>
              </a:ext>
            </a:extLst>
          </p:cNvPr>
          <p:cNvSpPr>
            <a:spLocks noGrp="1"/>
          </p:cNvSpPr>
          <p:nvPr/>
        </p:nvSpPr>
        <p:spPr>
          <a:xfrm>
            <a:off x="266700" y="4057650"/>
            <a:ext cx="1714500" cy="666750"/>
          </a:xfrm>
          <a:prstGeom prst="rect">
            <a:avLst/>
          </a:prstGeom>
          <a:noFill/>
          <a:ln w="0">
            <a:noFill/>
          </a:ln>
        </p:spPr>
        <p:txBody>
          <a:bodyPr wrap="square" lIns="0" tIns="0" rIns="0" bIns="0" anchor="t">
            <a:normAutofit/>
          </a:bodyPr>
          <a:lstStyle/>
          <a:p>
            <a:pPr algn="ctr">
              <a:lnSpc>
                <a:spcPct val="100000"/>
              </a:lnSpc>
              <a:buNone/>
              <a:defRPr sz="1200" b="0" i="0">
                <a:solidFill>
                  <a:srgbClr val="D9E5EC"/>
                </a:solidFill>
                <a:latin typeface="Avenir Next"/>
                <a:ea typeface="Avenir Next"/>
                <a:cs typeface="Avenir Next"/>
              </a:defRPr>
            </a:pPr>
            <a:r>
              <a:rPr sz="1200" b="0" i="0">
                <a:solidFill>
                  <a:srgbClr val="D9E5EC"/>
                </a:solidFill>
                <a:latin typeface="Avenir Next"/>
                <a:ea typeface="Avenir Next"/>
                <a:cs typeface="Avenir Next"/>
              </a:rPr>
              <a:t>Clinical needs, goals and fit</a:t>
            </a:r>
          </a:p>
        </p:txBody>
      </p:sp>
      <p:sp>
        <p:nvSpPr>
          <p:cNvPr id="12" name="Oval 11">
            <a:extLst>
              <a:ext uri="{FF2B5EF4-FFF2-40B4-BE49-F238E27FC236}">
                <a16:creationId xmlns:a16="http://schemas.microsoft.com/office/drawing/2014/main" id="{33BCEFDD-FD46-46D8-955F-EEC467F10102}"/>
              </a:ext>
            </a:extLst>
          </p:cNvPr>
          <p:cNvSpPr>
            <a:spLocks noGrp="1"/>
          </p:cNvSpPr>
          <p:nvPr/>
        </p:nvSpPr>
        <p:spPr>
          <a:xfrm>
            <a:off x="2857500" y="2619375"/>
            <a:ext cx="476250" cy="476250"/>
          </a:xfrm>
          <a:prstGeom prst="ellipse">
            <a:avLst/>
          </a:prstGeom>
          <a:solidFill>
            <a:srgbClr val="F4C95A"/>
          </a:solidFill>
          <a:ln w="19050">
            <a:solidFill>
              <a:srgbClr val="F5F1DF"/>
            </a:solidFill>
          </a:ln>
        </p:spPr>
        <p:txBody>
          <a:bodyPr/>
          <a:lstStyle/>
          <a:p>
            <a:endParaRPr lang="en-US"/>
          </a:p>
        </p:txBody>
      </p:sp>
      <p:sp>
        <p:nvSpPr>
          <p:cNvPr id="13" name="Rectangle 12">
            <a:extLst>
              <a:ext uri="{FF2B5EF4-FFF2-40B4-BE49-F238E27FC236}">
                <a16:creationId xmlns:a16="http://schemas.microsoft.com/office/drawing/2014/main" id="{204AB4F9-BE57-45EC-99CA-0CDF67CCE6CF}"/>
              </a:ext>
            </a:extLst>
          </p:cNvPr>
          <p:cNvSpPr>
            <a:spLocks noGrp="1"/>
          </p:cNvSpPr>
          <p:nvPr/>
        </p:nvSpPr>
        <p:spPr>
          <a:xfrm>
            <a:off x="2924175" y="2686050"/>
            <a:ext cx="342900" cy="342900"/>
          </a:xfrm>
          <a:prstGeom prst="rect">
            <a:avLst/>
          </a:prstGeom>
          <a:noFill/>
          <a:ln w="0">
            <a:noFill/>
          </a:ln>
        </p:spPr>
        <p:txBody>
          <a:bodyPr wrap="square" lIns="0" tIns="0" rIns="0" bIns="0" anchor="ctr">
            <a:noAutofit/>
          </a:bodyPr>
          <a:lstStyle/>
          <a:p>
            <a:pPr algn="ctr">
              <a:lnSpc>
                <a:spcPct val="100000"/>
              </a:lnSpc>
              <a:buNone/>
              <a:defRPr sz="1500" b="1" i="0">
                <a:solidFill>
                  <a:srgbClr val="020D1D"/>
                </a:solidFill>
                <a:latin typeface="Avenir Next"/>
                <a:ea typeface="Avenir Next"/>
                <a:cs typeface="Avenir Next"/>
              </a:defRPr>
            </a:pPr>
            <a:r>
              <a:rPr sz="1500" b="1" i="0">
                <a:solidFill>
                  <a:srgbClr val="020D1D"/>
                </a:solidFill>
                <a:latin typeface="Avenir Next"/>
                <a:ea typeface="Avenir Next"/>
                <a:cs typeface="Avenir Next"/>
              </a:rPr>
              <a:t>2</a:t>
            </a:r>
          </a:p>
        </p:txBody>
      </p:sp>
      <p:sp>
        <p:nvSpPr>
          <p:cNvPr id="14" name="Rectangle 13">
            <a:extLst>
              <a:ext uri="{FF2B5EF4-FFF2-40B4-BE49-F238E27FC236}">
                <a16:creationId xmlns:a16="http://schemas.microsoft.com/office/drawing/2014/main" id="{940F5E26-ECF8-48C0-8E89-9714DDF9C2D9}"/>
              </a:ext>
            </a:extLst>
          </p:cNvPr>
          <p:cNvSpPr>
            <a:spLocks noGrp="1"/>
          </p:cNvSpPr>
          <p:nvPr/>
        </p:nvSpPr>
        <p:spPr>
          <a:xfrm>
            <a:off x="2295525" y="3314700"/>
            <a:ext cx="1600200" cy="704850"/>
          </a:xfrm>
          <a:prstGeom prst="rect">
            <a:avLst/>
          </a:prstGeom>
          <a:noFill/>
          <a:ln w="0">
            <a:noFill/>
          </a:ln>
        </p:spPr>
        <p:txBody>
          <a:bodyPr wrap="square" lIns="0" tIns="0" rIns="0" bIns="0" anchor="t">
            <a:normAutofit/>
          </a:bodyPr>
          <a:lstStyle/>
          <a:p>
            <a:pPr algn="ctr">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Psychoeducation</a:t>
            </a:r>
          </a:p>
        </p:txBody>
      </p:sp>
      <p:sp>
        <p:nvSpPr>
          <p:cNvPr id="15" name="Rectangle 14">
            <a:extLst>
              <a:ext uri="{FF2B5EF4-FFF2-40B4-BE49-F238E27FC236}">
                <a16:creationId xmlns:a16="http://schemas.microsoft.com/office/drawing/2014/main" id="{AB8CDCF2-7856-4058-9A4F-AEEC3DFCD529}"/>
              </a:ext>
            </a:extLst>
          </p:cNvPr>
          <p:cNvSpPr>
            <a:spLocks noGrp="1"/>
          </p:cNvSpPr>
          <p:nvPr/>
        </p:nvSpPr>
        <p:spPr>
          <a:xfrm>
            <a:off x="2238375" y="4057650"/>
            <a:ext cx="1714500" cy="666750"/>
          </a:xfrm>
          <a:prstGeom prst="rect">
            <a:avLst/>
          </a:prstGeom>
          <a:noFill/>
          <a:ln w="0">
            <a:noFill/>
          </a:ln>
        </p:spPr>
        <p:txBody>
          <a:bodyPr wrap="square" lIns="0" tIns="0" rIns="0" bIns="0" anchor="t">
            <a:normAutofit/>
          </a:bodyPr>
          <a:lstStyle/>
          <a:p>
            <a:pPr algn="ctr">
              <a:lnSpc>
                <a:spcPct val="100000"/>
              </a:lnSpc>
              <a:buNone/>
              <a:defRPr sz="1200" b="0" i="0">
                <a:solidFill>
                  <a:srgbClr val="D9E5EC"/>
                </a:solidFill>
                <a:latin typeface="Avenir Next"/>
                <a:ea typeface="Avenir Next"/>
                <a:cs typeface="Avenir Next"/>
              </a:defRPr>
            </a:pPr>
            <a:r>
              <a:rPr sz="1200" b="0" i="0">
                <a:solidFill>
                  <a:srgbClr val="D9E5EC"/>
                </a:solidFill>
                <a:latin typeface="Avenir Next"/>
                <a:ea typeface="Avenir Next"/>
                <a:cs typeface="Avenir Next"/>
              </a:rPr>
              <a:t>Hypnosis and relevant concepts</a:t>
            </a:r>
          </a:p>
        </p:txBody>
      </p:sp>
      <p:sp>
        <p:nvSpPr>
          <p:cNvPr id="16" name="Oval 15">
            <a:extLst>
              <a:ext uri="{FF2B5EF4-FFF2-40B4-BE49-F238E27FC236}">
                <a16:creationId xmlns:a16="http://schemas.microsoft.com/office/drawing/2014/main" id="{E89A6671-E0C8-42BA-B7E0-F00FCCA865CA}"/>
              </a:ext>
            </a:extLst>
          </p:cNvPr>
          <p:cNvSpPr>
            <a:spLocks noGrp="1"/>
          </p:cNvSpPr>
          <p:nvPr/>
        </p:nvSpPr>
        <p:spPr>
          <a:xfrm>
            <a:off x="4829175" y="2619375"/>
            <a:ext cx="476250" cy="476250"/>
          </a:xfrm>
          <a:prstGeom prst="ellipse">
            <a:avLst/>
          </a:prstGeom>
          <a:solidFill>
            <a:srgbClr val="8B5CF6"/>
          </a:solidFill>
          <a:ln w="19050">
            <a:solidFill>
              <a:srgbClr val="F5F1DF"/>
            </a:solidFill>
          </a:ln>
        </p:spPr>
        <p:txBody>
          <a:bodyPr/>
          <a:lstStyle/>
          <a:p>
            <a:endParaRPr lang="en-US"/>
          </a:p>
        </p:txBody>
      </p:sp>
      <p:sp>
        <p:nvSpPr>
          <p:cNvPr id="17" name="Rectangle 16">
            <a:extLst>
              <a:ext uri="{FF2B5EF4-FFF2-40B4-BE49-F238E27FC236}">
                <a16:creationId xmlns:a16="http://schemas.microsoft.com/office/drawing/2014/main" id="{B75FEFE3-2923-4DCA-9300-9AD1C641D1AC}"/>
              </a:ext>
            </a:extLst>
          </p:cNvPr>
          <p:cNvSpPr>
            <a:spLocks noGrp="1"/>
          </p:cNvSpPr>
          <p:nvPr/>
        </p:nvSpPr>
        <p:spPr>
          <a:xfrm>
            <a:off x="4895850" y="2686050"/>
            <a:ext cx="342900" cy="342900"/>
          </a:xfrm>
          <a:prstGeom prst="rect">
            <a:avLst/>
          </a:prstGeom>
          <a:noFill/>
          <a:ln w="0">
            <a:noFill/>
          </a:ln>
        </p:spPr>
        <p:txBody>
          <a:bodyPr wrap="square" lIns="0" tIns="0" rIns="0" bIns="0" anchor="ctr">
            <a:noAutofit/>
          </a:bodyPr>
          <a:lstStyle/>
          <a:p>
            <a:pPr algn="ctr">
              <a:lnSpc>
                <a:spcPct val="100000"/>
              </a:lnSpc>
              <a:buNone/>
              <a:defRPr sz="1500" b="1" i="0">
                <a:solidFill>
                  <a:srgbClr val="020D1D"/>
                </a:solidFill>
                <a:latin typeface="Avenir Next"/>
                <a:ea typeface="Avenir Next"/>
                <a:cs typeface="Avenir Next"/>
              </a:defRPr>
            </a:pPr>
            <a:r>
              <a:rPr sz="1500" b="1" i="0">
                <a:solidFill>
                  <a:srgbClr val="020D1D"/>
                </a:solidFill>
                <a:latin typeface="Avenir Next"/>
                <a:ea typeface="Avenir Next"/>
                <a:cs typeface="Avenir Next"/>
              </a:rPr>
              <a:t>3</a:t>
            </a:r>
          </a:p>
        </p:txBody>
      </p:sp>
      <p:sp>
        <p:nvSpPr>
          <p:cNvPr id="18" name="Rectangle 17">
            <a:extLst>
              <a:ext uri="{FF2B5EF4-FFF2-40B4-BE49-F238E27FC236}">
                <a16:creationId xmlns:a16="http://schemas.microsoft.com/office/drawing/2014/main" id="{36104E61-6C28-4D15-8801-A0213FB83234}"/>
              </a:ext>
            </a:extLst>
          </p:cNvPr>
          <p:cNvSpPr>
            <a:spLocks noGrp="1"/>
          </p:cNvSpPr>
          <p:nvPr/>
        </p:nvSpPr>
        <p:spPr>
          <a:xfrm>
            <a:off x="4267200" y="3314700"/>
            <a:ext cx="1600200" cy="704850"/>
          </a:xfrm>
          <a:prstGeom prst="rect">
            <a:avLst/>
          </a:prstGeom>
          <a:noFill/>
          <a:ln w="0">
            <a:noFill/>
          </a:ln>
        </p:spPr>
        <p:txBody>
          <a:bodyPr wrap="square" lIns="0" tIns="0" rIns="0" bIns="0" anchor="t">
            <a:normAutofit/>
          </a:bodyPr>
          <a:lstStyle/>
          <a:p>
            <a:pPr algn="ctr">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Induction and deepening</a:t>
            </a:r>
          </a:p>
        </p:txBody>
      </p:sp>
      <p:sp>
        <p:nvSpPr>
          <p:cNvPr id="19" name="Rectangle 18">
            <a:extLst>
              <a:ext uri="{FF2B5EF4-FFF2-40B4-BE49-F238E27FC236}">
                <a16:creationId xmlns:a16="http://schemas.microsoft.com/office/drawing/2014/main" id="{8B244530-F8B1-467E-AC85-46E2B29DA5B6}"/>
              </a:ext>
            </a:extLst>
          </p:cNvPr>
          <p:cNvSpPr>
            <a:spLocks noGrp="1"/>
          </p:cNvSpPr>
          <p:nvPr/>
        </p:nvSpPr>
        <p:spPr>
          <a:xfrm>
            <a:off x="4210050" y="4057650"/>
            <a:ext cx="1714500" cy="666750"/>
          </a:xfrm>
          <a:prstGeom prst="rect">
            <a:avLst/>
          </a:prstGeom>
          <a:noFill/>
          <a:ln w="0">
            <a:noFill/>
          </a:ln>
        </p:spPr>
        <p:txBody>
          <a:bodyPr wrap="square" lIns="0" tIns="0" rIns="0" bIns="0" anchor="t">
            <a:normAutofit/>
          </a:bodyPr>
          <a:lstStyle/>
          <a:p>
            <a:pPr algn="ctr">
              <a:lnSpc>
                <a:spcPct val="100000"/>
              </a:lnSpc>
              <a:buNone/>
              <a:defRPr sz="1200" b="0" i="0">
                <a:solidFill>
                  <a:srgbClr val="D9E5EC"/>
                </a:solidFill>
                <a:latin typeface="Avenir Next"/>
                <a:ea typeface="Avenir Next"/>
                <a:cs typeface="Avenir Next"/>
              </a:defRPr>
            </a:pPr>
            <a:r>
              <a:rPr sz="1200" b="0" i="0">
                <a:solidFill>
                  <a:srgbClr val="D9E5EC"/>
                </a:solidFill>
                <a:latin typeface="Avenir Next"/>
                <a:ea typeface="Avenir Next"/>
                <a:cs typeface="Avenir Next"/>
              </a:rPr>
              <a:t>Absorbed, receptive attention</a:t>
            </a:r>
          </a:p>
        </p:txBody>
      </p:sp>
      <p:sp>
        <p:nvSpPr>
          <p:cNvPr id="20" name="Oval 19">
            <a:extLst>
              <a:ext uri="{FF2B5EF4-FFF2-40B4-BE49-F238E27FC236}">
                <a16:creationId xmlns:a16="http://schemas.microsoft.com/office/drawing/2014/main" id="{48E28541-AEDB-4955-BDB7-C4AEC245759B}"/>
              </a:ext>
            </a:extLst>
          </p:cNvPr>
          <p:cNvSpPr>
            <a:spLocks noGrp="1"/>
          </p:cNvSpPr>
          <p:nvPr/>
        </p:nvSpPr>
        <p:spPr>
          <a:xfrm>
            <a:off x="6800850" y="2619375"/>
            <a:ext cx="476250" cy="476250"/>
          </a:xfrm>
          <a:prstGeom prst="ellipse">
            <a:avLst/>
          </a:prstGeom>
          <a:solidFill>
            <a:srgbClr val="C73B56"/>
          </a:solidFill>
          <a:ln w="19050">
            <a:solidFill>
              <a:srgbClr val="F5F1DF"/>
            </a:solidFill>
          </a:ln>
        </p:spPr>
        <p:txBody>
          <a:bodyPr/>
          <a:lstStyle/>
          <a:p>
            <a:endParaRPr lang="en-US"/>
          </a:p>
        </p:txBody>
      </p:sp>
      <p:sp>
        <p:nvSpPr>
          <p:cNvPr id="21" name="Rectangle 20">
            <a:extLst>
              <a:ext uri="{FF2B5EF4-FFF2-40B4-BE49-F238E27FC236}">
                <a16:creationId xmlns:a16="http://schemas.microsoft.com/office/drawing/2014/main" id="{40D3FCD8-96FE-4BE3-B7ED-222C6D8A9C17}"/>
              </a:ext>
            </a:extLst>
          </p:cNvPr>
          <p:cNvSpPr>
            <a:spLocks noGrp="1"/>
          </p:cNvSpPr>
          <p:nvPr/>
        </p:nvSpPr>
        <p:spPr>
          <a:xfrm>
            <a:off x="6867525" y="2686050"/>
            <a:ext cx="342900" cy="342900"/>
          </a:xfrm>
          <a:prstGeom prst="rect">
            <a:avLst/>
          </a:prstGeom>
          <a:noFill/>
          <a:ln w="0">
            <a:noFill/>
          </a:ln>
        </p:spPr>
        <p:txBody>
          <a:bodyPr wrap="square" lIns="0" tIns="0" rIns="0" bIns="0" anchor="ctr">
            <a:noAutofit/>
          </a:bodyPr>
          <a:lstStyle/>
          <a:p>
            <a:pPr algn="ctr">
              <a:lnSpc>
                <a:spcPct val="100000"/>
              </a:lnSpc>
              <a:buNone/>
              <a:defRPr sz="1500" b="1" i="0">
                <a:solidFill>
                  <a:srgbClr val="020D1D"/>
                </a:solidFill>
                <a:latin typeface="Avenir Next"/>
                <a:ea typeface="Avenir Next"/>
                <a:cs typeface="Avenir Next"/>
              </a:defRPr>
            </a:pPr>
            <a:r>
              <a:rPr sz="1500" b="1" i="0">
                <a:solidFill>
                  <a:srgbClr val="020D1D"/>
                </a:solidFill>
                <a:latin typeface="Avenir Next"/>
                <a:ea typeface="Avenir Next"/>
                <a:cs typeface="Avenir Next"/>
              </a:rPr>
              <a:t>4</a:t>
            </a:r>
          </a:p>
        </p:txBody>
      </p:sp>
      <p:sp>
        <p:nvSpPr>
          <p:cNvPr id="22" name="Rectangle 21">
            <a:extLst>
              <a:ext uri="{FF2B5EF4-FFF2-40B4-BE49-F238E27FC236}">
                <a16:creationId xmlns:a16="http://schemas.microsoft.com/office/drawing/2014/main" id="{F9C1BD98-A395-42CD-BBAB-4A7A0817CE27}"/>
              </a:ext>
            </a:extLst>
          </p:cNvPr>
          <p:cNvSpPr>
            <a:spLocks noGrp="1"/>
          </p:cNvSpPr>
          <p:nvPr/>
        </p:nvSpPr>
        <p:spPr>
          <a:xfrm>
            <a:off x="6238875" y="3314700"/>
            <a:ext cx="1600200" cy="704850"/>
          </a:xfrm>
          <a:prstGeom prst="rect">
            <a:avLst/>
          </a:prstGeom>
          <a:noFill/>
          <a:ln w="0">
            <a:noFill/>
          </a:ln>
        </p:spPr>
        <p:txBody>
          <a:bodyPr wrap="square" lIns="0" tIns="0" rIns="0" bIns="0" anchor="t">
            <a:normAutofit/>
          </a:bodyPr>
          <a:lstStyle/>
          <a:p>
            <a:pPr algn="ctr">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Therapeutic intervention</a:t>
            </a:r>
          </a:p>
        </p:txBody>
      </p:sp>
      <p:sp>
        <p:nvSpPr>
          <p:cNvPr id="23" name="Rectangle 22">
            <a:extLst>
              <a:ext uri="{FF2B5EF4-FFF2-40B4-BE49-F238E27FC236}">
                <a16:creationId xmlns:a16="http://schemas.microsoft.com/office/drawing/2014/main" id="{2C77DFAF-52F6-4E79-819A-0E5B7B401582}"/>
              </a:ext>
            </a:extLst>
          </p:cNvPr>
          <p:cNvSpPr>
            <a:spLocks noGrp="1"/>
          </p:cNvSpPr>
          <p:nvPr/>
        </p:nvSpPr>
        <p:spPr>
          <a:xfrm>
            <a:off x="6181725" y="4057650"/>
            <a:ext cx="1714500" cy="666750"/>
          </a:xfrm>
          <a:prstGeom prst="rect">
            <a:avLst/>
          </a:prstGeom>
          <a:noFill/>
          <a:ln w="0">
            <a:noFill/>
          </a:ln>
        </p:spPr>
        <p:txBody>
          <a:bodyPr wrap="square" lIns="0" tIns="0" rIns="0" bIns="0" anchor="t">
            <a:normAutofit/>
          </a:bodyPr>
          <a:lstStyle/>
          <a:p>
            <a:pPr algn="ctr">
              <a:lnSpc>
                <a:spcPct val="100000"/>
              </a:lnSpc>
              <a:buNone/>
              <a:defRPr sz="1200" b="0" i="0">
                <a:solidFill>
                  <a:srgbClr val="D9E5EC"/>
                </a:solidFill>
                <a:latin typeface="Avenir Next"/>
                <a:ea typeface="Avenir Next"/>
                <a:cs typeface="Avenir Next"/>
              </a:defRPr>
            </a:pPr>
            <a:r>
              <a:rPr sz="1200" b="0" i="0">
                <a:solidFill>
                  <a:srgbClr val="D9E5EC"/>
                </a:solidFill>
                <a:latin typeface="Avenir Next"/>
                <a:ea typeface="Avenir Next"/>
                <a:cs typeface="Avenir Next"/>
              </a:rPr>
              <a:t>Suggestion, narrative and inquiry</a:t>
            </a:r>
          </a:p>
        </p:txBody>
      </p:sp>
      <p:sp>
        <p:nvSpPr>
          <p:cNvPr id="24" name="Oval 23">
            <a:extLst>
              <a:ext uri="{FF2B5EF4-FFF2-40B4-BE49-F238E27FC236}">
                <a16:creationId xmlns:a16="http://schemas.microsoft.com/office/drawing/2014/main" id="{9D6FA0B7-9FC3-4434-95FC-467619CA2F68}"/>
              </a:ext>
            </a:extLst>
          </p:cNvPr>
          <p:cNvSpPr>
            <a:spLocks noGrp="1"/>
          </p:cNvSpPr>
          <p:nvPr/>
        </p:nvSpPr>
        <p:spPr>
          <a:xfrm>
            <a:off x="8772525" y="2619375"/>
            <a:ext cx="476250" cy="476250"/>
          </a:xfrm>
          <a:prstGeom prst="ellipse">
            <a:avLst/>
          </a:prstGeom>
          <a:solidFill>
            <a:srgbClr val="18A7A7"/>
          </a:solidFill>
          <a:ln w="19050">
            <a:solidFill>
              <a:srgbClr val="F5F1DF"/>
            </a:solidFill>
          </a:ln>
        </p:spPr>
        <p:txBody>
          <a:bodyPr/>
          <a:lstStyle/>
          <a:p>
            <a:endParaRPr lang="en-US"/>
          </a:p>
        </p:txBody>
      </p:sp>
      <p:sp>
        <p:nvSpPr>
          <p:cNvPr id="25" name="Rectangle 24">
            <a:extLst>
              <a:ext uri="{FF2B5EF4-FFF2-40B4-BE49-F238E27FC236}">
                <a16:creationId xmlns:a16="http://schemas.microsoft.com/office/drawing/2014/main" id="{4BEFB258-5D9D-4E9A-A3D2-432F570B88DF}"/>
              </a:ext>
            </a:extLst>
          </p:cNvPr>
          <p:cNvSpPr>
            <a:spLocks noGrp="1"/>
          </p:cNvSpPr>
          <p:nvPr/>
        </p:nvSpPr>
        <p:spPr>
          <a:xfrm>
            <a:off x="8839200" y="2686050"/>
            <a:ext cx="342900" cy="342900"/>
          </a:xfrm>
          <a:prstGeom prst="rect">
            <a:avLst/>
          </a:prstGeom>
          <a:noFill/>
          <a:ln w="0">
            <a:noFill/>
          </a:ln>
        </p:spPr>
        <p:txBody>
          <a:bodyPr wrap="square" lIns="0" tIns="0" rIns="0" bIns="0" anchor="ctr">
            <a:noAutofit/>
          </a:bodyPr>
          <a:lstStyle/>
          <a:p>
            <a:pPr algn="ctr">
              <a:lnSpc>
                <a:spcPct val="100000"/>
              </a:lnSpc>
              <a:buNone/>
              <a:defRPr sz="1500" b="1" i="0">
                <a:solidFill>
                  <a:srgbClr val="020D1D"/>
                </a:solidFill>
                <a:latin typeface="Avenir Next"/>
                <a:ea typeface="Avenir Next"/>
                <a:cs typeface="Avenir Next"/>
              </a:defRPr>
            </a:pPr>
            <a:r>
              <a:rPr sz="1500" b="1" i="0">
                <a:solidFill>
                  <a:srgbClr val="020D1D"/>
                </a:solidFill>
                <a:latin typeface="Avenir Next"/>
                <a:ea typeface="Avenir Next"/>
                <a:cs typeface="Avenir Next"/>
              </a:rPr>
              <a:t>5</a:t>
            </a:r>
          </a:p>
        </p:txBody>
      </p:sp>
      <p:sp>
        <p:nvSpPr>
          <p:cNvPr id="26" name="Rectangle 25">
            <a:extLst>
              <a:ext uri="{FF2B5EF4-FFF2-40B4-BE49-F238E27FC236}">
                <a16:creationId xmlns:a16="http://schemas.microsoft.com/office/drawing/2014/main" id="{A8935B62-5EE3-480A-9E84-941C9942D698}"/>
              </a:ext>
            </a:extLst>
          </p:cNvPr>
          <p:cNvSpPr>
            <a:spLocks noGrp="1"/>
          </p:cNvSpPr>
          <p:nvPr/>
        </p:nvSpPr>
        <p:spPr>
          <a:xfrm>
            <a:off x="8210550" y="3314700"/>
            <a:ext cx="1600200" cy="704850"/>
          </a:xfrm>
          <a:prstGeom prst="rect">
            <a:avLst/>
          </a:prstGeom>
          <a:noFill/>
          <a:ln w="0">
            <a:noFill/>
          </a:ln>
        </p:spPr>
        <p:txBody>
          <a:bodyPr wrap="square" lIns="0" tIns="0" rIns="0" bIns="0" anchor="t">
            <a:normAutofit/>
          </a:bodyPr>
          <a:lstStyle/>
          <a:p>
            <a:pPr algn="ctr">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Integration and stabilization</a:t>
            </a:r>
          </a:p>
        </p:txBody>
      </p:sp>
      <p:sp>
        <p:nvSpPr>
          <p:cNvPr id="27" name="Rectangle 26">
            <a:extLst>
              <a:ext uri="{FF2B5EF4-FFF2-40B4-BE49-F238E27FC236}">
                <a16:creationId xmlns:a16="http://schemas.microsoft.com/office/drawing/2014/main" id="{7533C7BF-6943-4552-9416-857D713F2083}"/>
              </a:ext>
            </a:extLst>
          </p:cNvPr>
          <p:cNvSpPr>
            <a:spLocks noGrp="1"/>
          </p:cNvSpPr>
          <p:nvPr/>
        </p:nvSpPr>
        <p:spPr>
          <a:xfrm>
            <a:off x="8153400" y="4057650"/>
            <a:ext cx="1714500" cy="666750"/>
          </a:xfrm>
          <a:prstGeom prst="rect">
            <a:avLst/>
          </a:prstGeom>
          <a:noFill/>
          <a:ln w="0">
            <a:noFill/>
          </a:ln>
        </p:spPr>
        <p:txBody>
          <a:bodyPr wrap="square" lIns="0" tIns="0" rIns="0" bIns="0" anchor="t">
            <a:normAutofit/>
          </a:bodyPr>
          <a:lstStyle/>
          <a:p>
            <a:pPr algn="ctr">
              <a:lnSpc>
                <a:spcPct val="100000"/>
              </a:lnSpc>
              <a:buNone/>
              <a:defRPr sz="1200" b="0" i="0">
                <a:solidFill>
                  <a:srgbClr val="D9E5EC"/>
                </a:solidFill>
                <a:latin typeface="Avenir Next"/>
                <a:ea typeface="Avenir Next"/>
                <a:cs typeface="Avenir Next"/>
              </a:defRPr>
            </a:pPr>
            <a:r>
              <a:rPr sz="1200" b="0" i="0">
                <a:solidFill>
                  <a:srgbClr val="D9E5EC"/>
                </a:solidFill>
                <a:latin typeface="Avenir Next"/>
                <a:ea typeface="Avenir Next"/>
                <a:cs typeface="Avenir Next"/>
              </a:rPr>
              <a:t>Daily-life practice</a:t>
            </a:r>
          </a:p>
        </p:txBody>
      </p:sp>
      <p:sp>
        <p:nvSpPr>
          <p:cNvPr id="28" name="Oval 27">
            <a:extLst>
              <a:ext uri="{FF2B5EF4-FFF2-40B4-BE49-F238E27FC236}">
                <a16:creationId xmlns:a16="http://schemas.microsoft.com/office/drawing/2014/main" id="{54C9190C-D365-4011-A314-85B1F16A4C10}"/>
              </a:ext>
            </a:extLst>
          </p:cNvPr>
          <p:cNvSpPr>
            <a:spLocks noGrp="1"/>
          </p:cNvSpPr>
          <p:nvPr/>
        </p:nvSpPr>
        <p:spPr>
          <a:xfrm>
            <a:off x="10744200" y="2619375"/>
            <a:ext cx="476250" cy="476250"/>
          </a:xfrm>
          <a:prstGeom prst="ellipse">
            <a:avLst/>
          </a:prstGeom>
          <a:solidFill>
            <a:srgbClr val="F4C95A"/>
          </a:solidFill>
          <a:ln w="19050">
            <a:solidFill>
              <a:srgbClr val="F5F1DF"/>
            </a:solidFill>
          </a:ln>
        </p:spPr>
        <p:txBody>
          <a:bodyPr/>
          <a:lstStyle/>
          <a:p>
            <a:endParaRPr lang="en-US"/>
          </a:p>
        </p:txBody>
      </p:sp>
      <p:sp>
        <p:nvSpPr>
          <p:cNvPr id="29" name="Rectangle 28">
            <a:extLst>
              <a:ext uri="{FF2B5EF4-FFF2-40B4-BE49-F238E27FC236}">
                <a16:creationId xmlns:a16="http://schemas.microsoft.com/office/drawing/2014/main" id="{C4F54C7D-E404-4FB7-B6DE-F227CCE996F9}"/>
              </a:ext>
            </a:extLst>
          </p:cNvPr>
          <p:cNvSpPr>
            <a:spLocks noGrp="1"/>
          </p:cNvSpPr>
          <p:nvPr/>
        </p:nvSpPr>
        <p:spPr>
          <a:xfrm>
            <a:off x="10810875" y="2686050"/>
            <a:ext cx="342900" cy="342900"/>
          </a:xfrm>
          <a:prstGeom prst="rect">
            <a:avLst/>
          </a:prstGeom>
          <a:noFill/>
          <a:ln w="0">
            <a:noFill/>
          </a:ln>
        </p:spPr>
        <p:txBody>
          <a:bodyPr wrap="square" lIns="0" tIns="0" rIns="0" bIns="0" anchor="ctr">
            <a:noAutofit/>
          </a:bodyPr>
          <a:lstStyle/>
          <a:p>
            <a:pPr algn="ctr">
              <a:lnSpc>
                <a:spcPct val="100000"/>
              </a:lnSpc>
              <a:buNone/>
              <a:defRPr sz="1500" b="1" i="0">
                <a:solidFill>
                  <a:srgbClr val="020D1D"/>
                </a:solidFill>
                <a:latin typeface="Avenir Next"/>
                <a:ea typeface="Avenir Next"/>
                <a:cs typeface="Avenir Next"/>
              </a:defRPr>
            </a:pPr>
            <a:r>
              <a:rPr sz="1500" b="1" i="0">
                <a:solidFill>
                  <a:srgbClr val="020D1D"/>
                </a:solidFill>
                <a:latin typeface="Avenir Next"/>
                <a:ea typeface="Avenir Next"/>
                <a:cs typeface="Avenir Next"/>
              </a:rPr>
              <a:t>6</a:t>
            </a:r>
          </a:p>
        </p:txBody>
      </p:sp>
      <p:sp>
        <p:nvSpPr>
          <p:cNvPr id="30" name="Rectangle 29">
            <a:extLst>
              <a:ext uri="{FF2B5EF4-FFF2-40B4-BE49-F238E27FC236}">
                <a16:creationId xmlns:a16="http://schemas.microsoft.com/office/drawing/2014/main" id="{801DFBBC-8A92-433C-A69A-D66AB5675E6C}"/>
              </a:ext>
            </a:extLst>
          </p:cNvPr>
          <p:cNvSpPr>
            <a:spLocks noGrp="1"/>
          </p:cNvSpPr>
          <p:nvPr/>
        </p:nvSpPr>
        <p:spPr>
          <a:xfrm>
            <a:off x="10182225" y="3314700"/>
            <a:ext cx="1600200" cy="704850"/>
          </a:xfrm>
          <a:prstGeom prst="rect">
            <a:avLst/>
          </a:prstGeom>
          <a:noFill/>
          <a:ln w="0">
            <a:noFill/>
          </a:ln>
        </p:spPr>
        <p:txBody>
          <a:bodyPr wrap="square" lIns="0" tIns="0" rIns="0" bIns="0" anchor="t">
            <a:normAutofit/>
          </a:bodyPr>
          <a:lstStyle/>
          <a:p>
            <a:pPr algn="ctr">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Completion and follow-up</a:t>
            </a:r>
          </a:p>
        </p:txBody>
      </p:sp>
      <p:sp>
        <p:nvSpPr>
          <p:cNvPr id="31" name="Rectangle 30">
            <a:extLst>
              <a:ext uri="{FF2B5EF4-FFF2-40B4-BE49-F238E27FC236}">
                <a16:creationId xmlns:a16="http://schemas.microsoft.com/office/drawing/2014/main" id="{B72CE6CF-7FD3-4DB3-84E7-B184C077B832}"/>
              </a:ext>
            </a:extLst>
          </p:cNvPr>
          <p:cNvSpPr>
            <a:spLocks noGrp="1"/>
          </p:cNvSpPr>
          <p:nvPr/>
        </p:nvSpPr>
        <p:spPr>
          <a:xfrm>
            <a:off x="10125075" y="4057650"/>
            <a:ext cx="1714500" cy="666750"/>
          </a:xfrm>
          <a:prstGeom prst="rect">
            <a:avLst/>
          </a:prstGeom>
          <a:noFill/>
          <a:ln w="0">
            <a:noFill/>
          </a:ln>
        </p:spPr>
        <p:txBody>
          <a:bodyPr wrap="square" lIns="0" tIns="0" rIns="0" bIns="0" anchor="t">
            <a:normAutofit/>
          </a:bodyPr>
          <a:lstStyle/>
          <a:p>
            <a:pPr algn="ctr">
              <a:lnSpc>
                <a:spcPct val="100000"/>
              </a:lnSpc>
              <a:buNone/>
              <a:defRPr sz="1200" b="0" i="0">
                <a:solidFill>
                  <a:srgbClr val="D9E5EC"/>
                </a:solidFill>
                <a:latin typeface="Avenir Next"/>
                <a:ea typeface="Avenir Next"/>
                <a:cs typeface="Avenir Next"/>
              </a:defRPr>
            </a:pPr>
            <a:r>
              <a:rPr sz="1200" b="0" i="0">
                <a:solidFill>
                  <a:srgbClr val="D9E5EC"/>
                </a:solidFill>
                <a:latin typeface="Avenir Next"/>
                <a:ea typeface="Avenir Next"/>
                <a:cs typeface="Avenir Next"/>
              </a:rPr>
              <a:t>Consolidation and outcomes</a:t>
            </a:r>
          </a:p>
        </p:txBody>
      </p:sp>
      <p:sp>
        <p:nvSpPr>
          <p:cNvPr id="32" name="Rounded Rectangle 31">
            <a:extLst>
              <a:ext uri="{FF2B5EF4-FFF2-40B4-BE49-F238E27FC236}">
                <a16:creationId xmlns:a16="http://schemas.microsoft.com/office/drawing/2014/main" id="{21F3FD7A-89C3-41F4-B6DF-1FC956713AF1}"/>
              </a:ext>
            </a:extLst>
          </p:cNvPr>
          <p:cNvSpPr>
            <a:spLocks noGrp="1"/>
          </p:cNvSpPr>
          <p:nvPr/>
        </p:nvSpPr>
        <p:spPr>
          <a:xfrm>
            <a:off x="1333500" y="5181600"/>
            <a:ext cx="9525000" cy="819150"/>
          </a:xfrm>
          <a:prstGeom prst="roundRect">
            <a:avLst>
              <a:gd name="adj" fmla="val 13953"/>
            </a:avLst>
          </a:prstGeom>
          <a:solidFill>
            <a:srgbClr val="0A1B30"/>
          </a:solidFill>
          <a:ln w="9525">
            <a:solidFill>
              <a:srgbClr val="37536A"/>
            </a:solidFill>
            <a:prstDash val="solid"/>
          </a:ln>
        </p:spPr>
        <p:txBody>
          <a:bodyPr/>
          <a:lstStyle/>
          <a:p>
            <a:endParaRPr lang="en-US"/>
          </a:p>
        </p:txBody>
      </p:sp>
      <p:sp>
        <p:nvSpPr>
          <p:cNvPr id="33" name="Rectangle 32">
            <a:extLst>
              <a:ext uri="{FF2B5EF4-FFF2-40B4-BE49-F238E27FC236}">
                <a16:creationId xmlns:a16="http://schemas.microsoft.com/office/drawing/2014/main" id="{9C9D46B0-0CFD-4456-AE9E-292D8D91DAD5}"/>
              </a:ext>
            </a:extLst>
          </p:cNvPr>
          <p:cNvSpPr>
            <a:spLocks noGrp="1"/>
          </p:cNvSpPr>
          <p:nvPr/>
        </p:nvSpPr>
        <p:spPr>
          <a:xfrm>
            <a:off x="1581150" y="5353050"/>
            <a:ext cx="1619250" cy="209550"/>
          </a:xfrm>
          <a:prstGeom prst="rect">
            <a:avLst/>
          </a:prstGeom>
          <a:noFill/>
          <a:ln w="0">
            <a:noFill/>
          </a:ln>
        </p:spPr>
        <p:txBody>
          <a:bodyPr wrap="square" lIns="0" tIns="0" rIns="0" bIns="0" anchor="ctr">
            <a:noAutofit/>
          </a:bodyPr>
          <a:lstStyle/>
          <a:p>
            <a:pPr algn="l">
              <a:lnSpc>
                <a:spcPct val="100000"/>
              </a:lnSpc>
              <a:buNone/>
              <a:defRPr sz="1125" b="1" i="0">
                <a:solidFill>
                  <a:srgbClr val="F4C95A"/>
                </a:solidFill>
                <a:latin typeface="Avenir Next"/>
                <a:ea typeface="Avenir Next"/>
                <a:cs typeface="Avenir Next"/>
              </a:defRPr>
            </a:pPr>
            <a:r>
              <a:rPr sz="1125" b="1" i="0">
                <a:solidFill>
                  <a:srgbClr val="F4C95A"/>
                </a:solidFill>
                <a:latin typeface="Avenir Next"/>
                <a:ea typeface="Avenir Next"/>
                <a:cs typeface="Avenir Next"/>
              </a:rPr>
              <a:t>Clinical scope</a:t>
            </a:r>
          </a:p>
        </p:txBody>
      </p:sp>
      <p:sp>
        <p:nvSpPr>
          <p:cNvPr id="34" name="Rectangle 33">
            <a:extLst>
              <a:ext uri="{FF2B5EF4-FFF2-40B4-BE49-F238E27FC236}">
                <a16:creationId xmlns:a16="http://schemas.microsoft.com/office/drawing/2014/main" id="{3B0C16DA-F604-4586-B01A-4A70095D6927}"/>
              </a:ext>
            </a:extLst>
          </p:cNvPr>
          <p:cNvSpPr>
            <a:spLocks noGrp="1"/>
          </p:cNvSpPr>
          <p:nvPr/>
        </p:nvSpPr>
        <p:spPr>
          <a:xfrm>
            <a:off x="3238500" y="5295900"/>
            <a:ext cx="7334250" cy="514350"/>
          </a:xfrm>
          <a:prstGeom prst="rect">
            <a:avLst/>
          </a:prstGeom>
          <a:noFill/>
          <a:ln w="0">
            <a:noFill/>
          </a:ln>
        </p:spPr>
        <p:txBody>
          <a:bodyPr wrap="square" lIns="0" tIns="0" rIns="0" bIns="0" anchor="ctr">
            <a:normAutofit/>
          </a:bodyPr>
          <a:lstStyle/>
          <a:p>
            <a:pPr algn="l">
              <a:lnSpc>
                <a:spcPct val="100000"/>
              </a:lnSpc>
              <a:buNone/>
              <a:defRPr sz="1275" b="0" i="0">
                <a:solidFill>
                  <a:srgbClr val="F5F1DF"/>
                </a:solidFill>
                <a:latin typeface="Avenir Next"/>
                <a:ea typeface="Avenir Next"/>
                <a:cs typeface="Avenir Next"/>
              </a:defRPr>
            </a:pPr>
            <a:r>
              <a:rPr sz="1275" b="0" i="0">
                <a:solidFill>
                  <a:srgbClr val="F5F1DF"/>
                </a:solidFill>
                <a:latin typeface="Avenir Next"/>
                <a:ea typeface="Avenir Next"/>
                <a:cs typeface="Avenir Next"/>
              </a:rPr>
              <a:t>The pathway returns agency to self-hypnosis and self-inquiry. It remains a research proposal requiring clinical-hypnosis competence and Yoga Vāsiṣṭha literacy.</a:t>
            </a:r>
          </a:p>
        </p:txBody>
      </p:sp>
      <p:sp>
        <p:nvSpPr>
          <p:cNvPr id="35" name="Straight Connector 34">
            <a:extLst>
              <a:ext uri="{FF2B5EF4-FFF2-40B4-BE49-F238E27FC236}">
                <a16:creationId xmlns:a16="http://schemas.microsoft.com/office/drawing/2014/main" id="{A4FBC62F-AB09-444D-B823-CAD396AE0C7A}"/>
              </a:ext>
            </a:extLst>
          </p:cNvPr>
          <p:cNvSpPr>
            <a:spLocks noGrp="1"/>
          </p:cNvSpPr>
          <p:nvPr/>
        </p:nvSpPr>
        <p:spPr>
          <a:xfrm>
            <a:off x="571500" y="6419850"/>
            <a:ext cx="11049000" cy="0"/>
          </a:xfrm>
          <a:prstGeom prst="line">
            <a:avLst/>
          </a:prstGeom>
          <a:noFill/>
          <a:ln w="9525">
            <a:solidFill>
              <a:srgbClr val="25415A"/>
            </a:solidFill>
            <a:prstDash val="solid"/>
          </a:ln>
        </p:spPr>
        <p:txBody>
          <a:bodyPr/>
          <a:lstStyle/>
          <a:p>
            <a:endParaRPr lang="en-US"/>
          </a:p>
        </p:txBody>
      </p:sp>
      <p:sp>
        <p:nvSpPr>
          <p:cNvPr id="36" name="Rectangle 35">
            <a:extLst>
              <a:ext uri="{FF2B5EF4-FFF2-40B4-BE49-F238E27FC236}">
                <a16:creationId xmlns:a16="http://schemas.microsoft.com/office/drawing/2014/main" id="{4D69A8FD-A1EE-4851-9132-FB77744F323E}"/>
              </a:ext>
            </a:extLst>
          </p:cNvPr>
          <p:cNvSpPr>
            <a:spLocks noGrp="1"/>
          </p:cNvSpPr>
          <p:nvPr/>
        </p:nvSpPr>
        <p:spPr>
          <a:xfrm>
            <a:off x="571500" y="6515100"/>
            <a:ext cx="9906000" cy="219075"/>
          </a:xfrm>
          <a:prstGeom prst="rect">
            <a:avLst/>
          </a:prstGeom>
          <a:noFill/>
          <a:ln w="0">
            <a:noFill/>
          </a:ln>
        </p:spPr>
        <p:txBody>
          <a:bodyPr wrap="square" lIns="0" tIns="0" rIns="0" bIns="0" anchor="ctr">
            <a:noAutofit/>
          </a:bodyPr>
          <a:lstStyle/>
          <a:p>
            <a:pPr algn="l">
              <a:lnSpc>
                <a:spcPct val="100000"/>
              </a:lnSpc>
              <a:buNone/>
              <a:defRPr sz="938" b="0" i="0">
                <a:solidFill>
                  <a:srgbClr val="9FB0C0"/>
                </a:solidFill>
                <a:latin typeface="Avenir Next"/>
                <a:ea typeface="Avenir Next"/>
                <a:cs typeface="Avenir Next"/>
              </a:defRPr>
            </a:pPr>
            <a:r>
              <a:rPr sz="938" b="0" i="0">
                <a:solidFill>
                  <a:srgbClr val="9FB0C0"/>
                </a:solidFill>
                <a:latin typeface="Avenir Next"/>
                <a:ea typeface="Avenir Next"/>
                <a:cs typeface="Avenir Next"/>
              </a:rPr>
              <a:t>Source: Gallardo (2026), Sections 10.2 to 10.4</a:t>
            </a:r>
          </a:p>
        </p:txBody>
      </p:sp>
      <p:sp>
        <p:nvSpPr>
          <p:cNvPr id="37" name="Rectangle 36">
            <a:extLst>
              <a:ext uri="{FF2B5EF4-FFF2-40B4-BE49-F238E27FC236}">
                <a16:creationId xmlns:a16="http://schemas.microsoft.com/office/drawing/2014/main" id="{16565D0B-9D59-42E7-8912-5519FA13327C}"/>
              </a:ext>
            </a:extLst>
          </p:cNvPr>
          <p:cNvSpPr>
            <a:spLocks noGrp="1"/>
          </p:cNvSpPr>
          <p:nvPr/>
        </p:nvSpPr>
        <p:spPr>
          <a:xfrm>
            <a:off x="10953750" y="6486525"/>
            <a:ext cx="666750" cy="238125"/>
          </a:xfrm>
          <a:prstGeom prst="rect">
            <a:avLst/>
          </a:prstGeom>
          <a:noFill/>
          <a:ln w="0">
            <a:noFill/>
          </a:ln>
        </p:spPr>
        <p:txBody>
          <a:bodyPr wrap="square" lIns="0" tIns="0" rIns="0" bIns="0" anchor="ctr">
            <a:noAutofit/>
          </a:bodyPr>
          <a:lstStyle/>
          <a:p>
            <a:pPr algn="r">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13</a:t>
            </a:r>
          </a:p>
        </p:txBody>
      </p:sp>
    </p:spTree>
    <p:extLst>
      <p:ext uri="{BB962C8B-B14F-4D97-AF65-F5344CB8AC3E}">
        <p14:creationId xmlns:p14="http://schemas.microsoft.com/office/powerpoint/2010/main" val="1249647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20D1D"/>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676E3CD-DB6B-4794-9109-C76E1CDC09A6}"/>
              </a:ext>
            </a:extLst>
          </p:cNvPr>
          <p:cNvSpPr>
            <a:spLocks noGrp="1"/>
          </p:cNvSpPr>
          <p:nvPr/>
        </p:nvSpPr>
        <p:spPr>
          <a:xfrm>
            <a:off x="571500" y="381000"/>
            <a:ext cx="10763250" cy="590550"/>
          </a:xfrm>
          <a:prstGeom prst="rect">
            <a:avLst/>
          </a:prstGeom>
          <a:noFill/>
          <a:ln w="0">
            <a:noFill/>
          </a:ln>
        </p:spPr>
        <p:txBody>
          <a:bodyPr wrap="square" lIns="0" tIns="0" rIns="0" bIns="0" anchor="ctr">
            <a:noAutofit/>
          </a:bodyPr>
          <a:lstStyle/>
          <a:p>
            <a:pPr algn="l">
              <a:lnSpc>
                <a:spcPct val="100000"/>
              </a:lnSpc>
              <a:buNone/>
              <a:defRPr sz="2850" b="1" i="0">
                <a:solidFill>
                  <a:srgbClr val="F5F1DF"/>
                </a:solidFill>
                <a:latin typeface="Avenir Next"/>
                <a:ea typeface="Avenir Next"/>
                <a:cs typeface="Avenir Next"/>
              </a:defRPr>
            </a:pPr>
            <a:r>
              <a:rPr sz="2850" b="1" i="0">
                <a:solidFill>
                  <a:srgbClr val="F5F1DF"/>
                </a:solidFill>
                <a:latin typeface="Avenir Next"/>
                <a:ea typeface="Avenir Next"/>
                <a:cs typeface="Avenir Next"/>
              </a:rPr>
              <a:t>Clinical boundaries and cultural integrity</a:t>
            </a:r>
          </a:p>
        </p:txBody>
      </p:sp>
      <p:sp>
        <p:nvSpPr>
          <p:cNvPr id="2" name="Straight Connector 1">
            <a:extLst>
              <a:ext uri="{FF2B5EF4-FFF2-40B4-BE49-F238E27FC236}">
                <a16:creationId xmlns:a16="http://schemas.microsoft.com/office/drawing/2014/main" id="{E0FD1622-1D1F-45D6-92B0-D25B9E2FA0CF}"/>
              </a:ext>
            </a:extLst>
          </p:cNvPr>
          <p:cNvSpPr>
            <a:spLocks noGrp="1"/>
          </p:cNvSpPr>
          <p:nvPr/>
        </p:nvSpPr>
        <p:spPr>
          <a:xfrm>
            <a:off x="571500" y="1028700"/>
            <a:ext cx="838200" cy="0"/>
          </a:xfrm>
          <a:prstGeom prst="line">
            <a:avLst/>
          </a:prstGeom>
          <a:noFill/>
          <a:ln w="38100">
            <a:solidFill>
              <a:srgbClr val="F4C95A"/>
            </a:solidFill>
            <a:prstDash val="solid"/>
          </a:ln>
        </p:spPr>
        <p:txBody>
          <a:bodyPr/>
          <a:lstStyle/>
          <a:p>
            <a:endParaRPr lang="en-US"/>
          </a:p>
        </p:txBody>
      </p:sp>
      <p:sp>
        <p:nvSpPr>
          <p:cNvPr id="3" name="Rectangle 2">
            <a:extLst>
              <a:ext uri="{FF2B5EF4-FFF2-40B4-BE49-F238E27FC236}">
                <a16:creationId xmlns:a16="http://schemas.microsoft.com/office/drawing/2014/main" id="{CD6F9355-1DD9-4236-91A2-8DAA0F35FE87}"/>
              </a:ext>
            </a:extLst>
          </p:cNvPr>
          <p:cNvSpPr>
            <a:spLocks noGrp="1"/>
          </p:cNvSpPr>
          <p:nvPr/>
        </p:nvSpPr>
        <p:spPr>
          <a:xfrm>
            <a:off x="704850" y="1352550"/>
            <a:ext cx="1695450" cy="304800"/>
          </a:xfrm>
          <a:prstGeom prst="rect">
            <a:avLst/>
          </a:prstGeom>
          <a:noFill/>
          <a:ln w="0">
            <a:noFill/>
          </a:ln>
        </p:spPr>
        <p:txBody>
          <a:bodyPr wrap="square" lIns="0" tIns="0" rIns="0" bIns="0" anchor="ctr">
            <a:noAutofit/>
          </a:bodyPr>
          <a:lstStyle/>
          <a:p>
            <a:pPr algn="l">
              <a:lnSpc>
                <a:spcPct val="100000"/>
              </a:lnSpc>
              <a:buNone/>
              <a:defRPr sz="1125" b="1" i="0">
                <a:solidFill>
                  <a:srgbClr val="F4C95A"/>
                </a:solidFill>
                <a:latin typeface="Avenir Next"/>
                <a:ea typeface="Avenir Next"/>
                <a:cs typeface="Avenir Next"/>
              </a:defRPr>
            </a:pPr>
            <a:r>
              <a:rPr sz="1125" b="1" i="0">
                <a:solidFill>
                  <a:srgbClr val="F4C95A"/>
                </a:solidFill>
                <a:latin typeface="Avenir Next"/>
                <a:ea typeface="Avenir Next"/>
                <a:cs typeface="Avenir Next"/>
              </a:rPr>
              <a:t>AIM</a:t>
            </a:r>
          </a:p>
        </p:txBody>
      </p:sp>
      <p:sp>
        <p:nvSpPr>
          <p:cNvPr id="4" name="Straight Connector 3">
            <a:extLst>
              <a:ext uri="{FF2B5EF4-FFF2-40B4-BE49-F238E27FC236}">
                <a16:creationId xmlns:a16="http://schemas.microsoft.com/office/drawing/2014/main" id="{38CA7A4E-AA64-4599-8295-EA70012A68A5}"/>
              </a:ext>
            </a:extLst>
          </p:cNvPr>
          <p:cNvSpPr>
            <a:spLocks noGrp="1"/>
          </p:cNvSpPr>
          <p:nvPr/>
        </p:nvSpPr>
        <p:spPr>
          <a:xfrm>
            <a:off x="2457450" y="1495425"/>
            <a:ext cx="457200" cy="0"/>
          </a:xfrm>
          <a:prstGeom prst="line">
            <a:avLst/>
          </a:prstGeom>
          <a:noFill/>
          <a:ln w="28575">
            <a:solidFill>
              <a:srgbClr val="F4C95A"/>
            </a:solidFill>
            <a:prstDash val="solid"/>
          </a:ln>
        </p:spPr>
        <p:txBody>
          <a:bodyPr/>
          <a:lstStyle/>
          <a:p>
            <a:endParaRPr lang="en-US"/>
          </a:p>
        </p:txBody>
      </p:sp>
      <p:sp>
        <p:nvSpPr>
          <p:cNvPr id="5" name="Rectangle 4">
            <a:extLst>
              <a:ext uri="{FF2B5EF4-FFF2-40B4-BE49-F238E27FC236}">
                <a16:creationId xmlns:a16="http://schemas.microsoft.com/office/drawing/2014/main" id="{F9D3C1DC-656E-4E93-AB06-077CF5E165D5}"/>
              </a:ext>
            </a:extLst>
          </p:cNvPr>
          <p:cNvSpPr>
            <a:spLocks noGrp="1"/>
          </p:cNvSpPr>
          <p:nvPr/>
        </p:nvSpPr>
        <p:spPr>
          <a:xfrm>
            <a:off x="3105150" y="1314450"/>
            <a:ext cx="8096250" cy="552450"/>
          </a:xfrm>
          <a:prstGeom prst="rect">
            <a:avLst/>
          </a:prstGeom>
          <a:noFill/>
          <a:ln w="0">
            <a:noFill/>
          </a:ln>
        </p:spPr>
        <p:txBody>
          <a:bodyPr wrap="square" lIns="0" tIns="0" rIns="0" bIns="0" anchor="ctr">
            <a:normAutofit/>
          </a:bodyPr>
          <a:lstStyle/>
          <a:p>
            <a:pPr algn="l">
              <a:lnSpc>
                <a:spcPct val="100000"/>
              </a:lnSpc>
              <a:buNone/>
              <a:defRPr sz="1500" b="0" i="0">
                <a:solidFill>
                  <a:srgbClr val="F5F1DF"/>
                </a:solidFill>
                <a:latin typeface="Avenir Next"/>
                <a:ea typeface="Avenir Next"/>
                <a:cs typeface="Avenir Next"/>
              </a:defRPr>
            </a:pPr>
            <a:r>
              <a:rPr sz="1500" b="0" i="0">
                <a:solidFill>
                  <a:srgbClr val="F5F1DF"/>
                </a:solidFill>
                <a:latin typeface="Avenir Next"/>
                <a:ea typeface="Avenir Next"/>
                <a:cs typeface="Avenir Next"/>
              </a:rPr>
              <a:t>Mokṣa and symptom relief remain different aims.</a:t>
            </a:r>
          </a:p>
        </p:txBody>
      </p:sp>
      <p:sp>
        <p:nvSpPr>
          <p:cNvPr id="6" name="Rectangle 5">
            <a:extLst>
              <a:ext uri="{FF2B5EF4-FFF2-40B4-BE49-F238E27FC236}">
                <a16:creationId xmlns:a16="http://schemas.microsoft.com/office/drawing/2014/main" id="{0B2C1502-953E-4061-9A3C-E4472C9A84C3}"/>
              </a:ext>
            </a:extLst>
          </p:cNvPr>
          <p:cNvSpPr>
            <a:spLocks noGrp="1"/>
          </p:cNvSpPr>
          <p:nvPr/>
        </p:nvSpPr>
        <p:spPr>
          <a:xfrm>
            <a:off x="704850" y="2266950"/>
            <a:ext cx="1695450" cy="304800"/>
          </a:xfrm>
          <a:prstGeom prst="rect">
            <a:avLst/>
          </a:prstGeom>
          <a:noFill/>
          <a:ln w="0">
            <a:noFill/>
          </a:ln>
        </p:spPr>
        <p:txBody>
          <a:bodyPr wrap="square" lIns="0" tIns="0" rIns="0" bIns="0" anchor="ctr">
            <a:noAutofit/>
          </a:bodyPr>
          <a:lstStyle/>
          <a:p>
            <a:pPr algn="l">
              <a:lnSpc>
                <a:spcPct val="100000"/>
              </a:lnSpc>
              <a:buNone/>
              <a:defRPr sz="1125" b="1" i="0">
                <a:solidFill>
                  <a:srgbClr val="18A7A7"/>
                </a:solidFill>
                <a:latin typeface="Avenir Next"/>
                <a:ea typeface="Avenir Next"/>
                <a:cs typeface="Avenir Next"/>
              </a:defRPr>
            </a:pPr>
            <a:r>
              <a:rPr sz="1125" b="1" i="0">
                <a:solidFill>
                  <a:srgbClr val="18A7A7"/>
                </a:solidFill>
                <a:latin typeface="Avenir Next"/>
                <a:ea typeface="Avenir Next"/>
                <a:cs typeface="Avenir Next"/>
              </a:rPr>
              <a:t>BELIEF</a:t>
            </a:r>
          </a:p>
        </p:txBody>
      </p:sp>
      <p:sp>
        <p:nvSpPr>
          <p:cNvPr id="7" name="Straight Connector 6">
            <a:extLst>
              <a:ext uri="{FF2B5EF4-FFF2-40B4-BE49-F238E27FC236}">
                <a16:creationId xmlns:a16="http://schemas.microsoft.com/office/drawing/2014/main" id="{EF496B15-9D04-45DA-A79D-89B39B371FB6}"/>
              </a:ext>
            </a:extLst>
          </p:cNvPr>
          <p:cNvSpPr>
            <a:spLocks noGrp="1"/>
          </p:cNvSpPr>
          <p:nvPr/>
        </p:nvSpPr>
        <p:spPr>
          <a:xfrm>
            <a:off x="2457450" y="2409825"/>
            <a:ext cx="457200" cy="0"/>
          </a:xfrm>
          <a:prstGeom prst="line">
            <a:avLst/>
          </a:prstGeom>
          <a:noFill/>
          <a:ln w="28575">
            <a:solidFill>
              <a:srgbClr val="18A7A7"/>
            </a:solidFill>
            <a:prstDash val="solid"/>
          </a:ln>
        </p:spPr>
        <p:txBody>
          <a:bodyPr/>
          <a:lstStyle/>
          <a:p>
            <a:endParaRPr lang="en-US"/>
          </a:p>
        </p:txBody>
      </p:sp>
      <p:sp>
        <p:nvSpPr>
          <p:cNvPr id="8" name="Rectangle 7">
            <a:extLst>
              <a:ext uri="{FF2B5EF4-FFF2-40B4-BE49-F238E27FC236}">
                <a16:creationId xmlns:a16="http://schemas.microsoft.com/office/drawing/2014/main" id="{E8443C3D-BC5D-421B-B8C4-9E912D1380E6}"/>
              </a:ext>
            </a:extLst>
          </p:cNvPr>
          <p:cNvSpPr>
            <a:spLocks noGrp="1"/>
          </p:cNvSpPr>
          <p:nvPr/>
        </p:nvSpPr>
        <p:spPr>
          <a:xfrm>
            <a:off x="3105150" y="2228850"/>
            <a:ext cx="8096250" cy="552450"/>
          </a:xfrm>
          <a:prstGeom prst="rect">
            <a:avLst/>
          </a:prstGeom>
          <a:noFill/>
          <a:ln w="0">
            <a:noFill/>
          </a:ln>
        </p:spPr>
        <p:txBody>
          <a:bodyPr wrap="square" lIns="0" tIns="0" rIns="0" bIns="0" anchor="ctr">
            <a:normAutofit/>
          </a:bodyPr>
          <a:lstStyle/>
          <a:p>
            <a:pPr algn="l">
              <a:lnSpc>
                <a:spcPct val="100000"/>
              </a:lnSpc>
              <a:buNone/>
              <a:defRPr sz="1500" b="0" i="0">
                <a:solidFill>
                  <a:srgbClr val="F5F1DF"/>
                </a:solidFill>
                <a:latin typeface="Avenir Next"/>
                <a:ea typeface="Avenir Next"/>
                <a:cs typeface="Avenir Next"/>
              </a:defRPr>
            </a:pPr>
            <a:r>
              <a:rPr sz="1500" b="0" i="0">
                <a:solidFill>
                  <a:srgbClr val="F5F1DF"/>
                </a:solidFill>
                <a:latin typeface="Avenir Next"/>
                <a:ea typeface="Avenir Next"/>
                <a:cs typeface="Avenir Next"/>
              </a:rPr>
              <a:t>Hypnotic response requires no commitment to non-dual metaphysics.</a:t>
            </a:r>
          </a:p>
        </p:txBody>
      </p:sp>
      <p:sp>
        <p:nvSpPr>
          <p:cNvPr id="9" name="Rectangle 8">
            <a:extLst>
              <a:ext uri="{FF2B5EF4-FFF2-40B4-BE49-F238E27FC236}">
                <a16:creationId xmlns:a16="http://schemas.microsoft.com/office/drawing/2014/main" id="{AB617665-E2CE-49E9-B850-0EB0438F1779}"/>
              </a:ext>
            </a:extLst>
          </p:cNvPr>
          <p:cNvSpPr>
            <a:spLocks noGrp="1"/>
          </p:cNvSpPr>
          <p:nvPr/>
        </p:nvSpPr>
        <p:spPr>
          <a:xfrm>
            <a:off x="704850" y="3181350"/>
            <a:ext cx="1695450" cy="304800"/>
          </a:xfrm>
          <a:prstGeom prst="rect">
            <a:avLst/>
          </a:prstGeom>
          <a:noFill/>
          <a:ln w="0">
            <a:noFill/>
          </a:ln>
        </p:spPr>
        <p:txBody>
          <a:bodyPr wrap="square" lIns="0" tIns="0" rIns="0" bIns="0" anchor="ctr">
            <a:noAutofit/>
          </a:bodyPr>
          <a:lstStyle/>
          <a:p>
            <a:pPr algn="l">
              <a:lnSpc>
                <a:spcPct val="100000"/>
              </a:lnSpc>
              <a:buNone/>
              <a:defRPr sz="1125" b="1" i="0">
                <a:solidFill>
                  <a:srgbClr val="8B5CF6"/>
                </a:solidFill>
                <a:latin typeface="Avenir Next"/>
                <a:ea typeface="Avenir Next"/>
                <a:cs typeface="Avenir Next"/>
              </a:defRPr>
            </a:pPr>
            <a:r>
              <a:rPr sz="1125" b="1" i="0">
                <a:solidFill>
                  <a:srgbClr val="8B5CF6"/>
                </a:solidFill>
                <a:latin typeface="Avenir Next"/>
                <a:ea typeface="Avenir Next"/>
                <a:cs typeface="Avenir Next"/>
              </a:rPr>
              <a:t>SUGGESTIBILITY</a:t>
            </a:r>
          </a:p>
        </p:txBody>
      </p:sp>
      <p:sp>
        <p:nvSpPr>
          <p:cNvPr id="10" name="Straight Connector 9">
            <a:extLst>
              <a:ext uri="{FF2B5EF4-FFF2-40B4-BE49-F238E27FC236}">
                <a16:creationId xmlns:a16="http://schemas.microsoft.com/office/drawing/2014/main" id="{6C0B6BC2-E6F6-4078-92E3-72210D8A9417}"/>
              </a:ext>
            </a:extLst>
          </p:cNvPr>
          <p:cNvSpPr>
            <a:spLocks noGrp="1"/>
          </p:cNvSpPr>
          <p:nvPr/>
        </p:nvSpPr>
        <p:spPr>
          <a:xfrm>
            <a:off x="2457450" y="3324225"/>
            <a:ext cx="457200" cy="0"/>
          </a:xfrm>
          <a:prstGeom prst="line">
            <a:avLst/>
          </a:prstGeom>
          <a:noFill/>
          <a:ln w="28575">
            <a:solidFill>
              <a:srgbClr val="8B5CF6"/>
            </a:solidFill>
            <a:prstDash val="solid"/>
          </a:ln>
        </p:spPr>
        <p:txBody>
          <a:bodyPr/>
          <a:lstStyle/>
          <a:p>
            <a:endParaRPr lang="en-US"/>
          </a:p>
        </p:txBody>
      </p:sp>
      <p:sp>
        <p:nvSpPr>
          <p:cNvPr id="11" name="Rectangle 10">
            <a:extLst>
              <a:ext uri="{FF2B5EF4-FFF2-40B4-BE49-F238E27FC236}">
                <a16:creationId xmlns:a16="http://schemas.microsoft.com/office/drawing/2014/main" id="{99C1CB62-759E-47CF-9386-BD45164560D6}"/>
              </a:ext>
            </a:extLst>
          </p:cNvPr>
          <p:cNvSpPr>
            <a:spLocks noGrp="1"/>
          </p:cNvSpPr>
          <p:nvPr/>
        </p:nvSpPr>
        <p:spPr>
          <a:xfrm>
            <a:off x="3105150" y="3143250"/>
            <a:ext cx="8096250" cy="552450"/>
          </a:xfrm>
          <a:prstGeom prst="rect">
            <a:avLst/>
          </a:prstGeom>
          <a:noFill/>
          <a:ln w="0">
            <a:noFill/>
          </a:ln>
        </p:spPr>
        <p:txBody>
          <a:bodyPr wrap="square" lIns="0" tIns="0" rIns="0" bIns="0" anchor="ctr">
            <a:normAutofit/>
          </a:bodyPr>
          <a:lstStyle/>
          <a:p>
            <a:pPr algn="l">
              <a:lnSpc>
                <a:spcPct val="100000"/>
              </a:lnSpc>
              <a:buNone/>
              <a:defRPr sz="1500" b="0" i="0">
                <a:solidFill>
                  <a:srgbClr val="F5F1DF"/>
                </a:solidFill>
                <a:latin typeface="Avenir Next"/>
                <a:ea typeface="Avenir Next"/>
                <a:cs typeface="Avenir Next"/>
              </a:defRPr>
            </a:pPr>
            <a:r>
              <a:rPr sz="1500" b="0" i="0">
                <a:solidFill>
                  <a:srgbClr val="F5F1DF"/>
                </a:solidFill>
                <a:latin typeface="Avenir Next"/>
                <a:ea typeface="Avenir Next"/>
                <a:cs typeface="Avenir Next"/>
              </a:rPr>
              <a:t>Responsiveness is a capacity. It can reinforce conditioning as well as loosen it.</a:t>
            </a:r>
          </a:p>
        </p:txBody>
      </p:sp>
      <p:sp>
        <p:nvSpPr>
          <p:cNvPr id="12" name="Rectangle 11">
            <a:extLst>
              <a:ext uri="{FF2B5EF4-FFF2-40B4-BE49-F238E27FC236}">
                <a16:creationId xmlns:a16="http://schemas.microsoft.com/office/drawing/2014/main" id="{8E231802-A822-4BE5-BB8C-71401E9540EA}"/>
              </a:ext>
            </a:extLst>
          </p:cNvPr>
          <p:cNvSpPr>
            <a:spLocks noGrp="1"/>
          </p:cNvSpPr>
          <p:nvPr/>
        </p:nvSpPr>
        <p:spPr>
          <a:xfrm>
            <a:off x="704850" y="4095750"/>
            <a:ext cx="1695450" cy="304800"/>
          </a:xfrm>
          <a:prstGeom prst="rect">
            <a:avLst/>
          </a:prstGeom>
          <a:noFill/>
          <a:ln w="0">
            <a:noFill/>
          </a:ln>
        </p:spPr>
        <p:txBody>
          <a:bodyPr wrap="square" lIns="0" tIns="0" rIns="0" bIns="0" anchor="ctr">
            <a:noAutofit/>
          </a:bodyPr>
          <a:lstStyle/>
          <a:p>
            <a:pPr algn="l">
              <a:lnSpc>
                <a:spcPct val="100000"/>
              </a:lnSpc>
              <a:buNone/>
              <a:defRPr sz="1125" b="1" i="0">
                <a:solidFill>
                  <a:srgbClr val="C73B56"/>
                </a:solidFill>
                <a:latin typeface="Avenir Next"/>
                <a:ea typeface="Avenir Next"/>
                <a:cs typeface="Avenir Next"/>
              </a:defRPr>
            </a:pPr>
            <a:r>
              <a:rPr sz="1125" b="1" i="0">
                <a:solidFill>
                  <a:srgbClr val="C73B56"/>
                </a:solidFill>
                <a:latin typeface="Avenir Next"/>
                <a:ea typeface="Avenir Next"/>
                <a:cs typeface="Avenir Next"/>
              </a:rPr>
              <a:t>MENTAL HEALTH</a:t>
            </a:r>
          </a:p>
        </p:txBody>
      </p:sp>
      <p:sp>
        <p:nvSpPr>
          <p:cNvPr id="13" name="Straight Connector 12">
            <a:extLst>
              <a:ext uri="{FF2B5EF4-FFF2-40B4-BE49-F238E27FC236}">
                <a16:creationId xmlns:a16="http://schemas.microsoft.com/office/drawing/2014/main" id="{2B6D9F9C-A3B9-4FB7-9308-609D495B34B2}"/>
              </a:ext>
            </a:extLst>
          </p:cNvPr>
          <p:cNvSpPr>
            <a:spLocks noGrp="1"/>
          </p:cNvSpPr>
          <p:nvPr/>
        </p:nvSpPr>
        <p:spPr>
          <a:xfrm>
            <a:off x="2457450" y="4238625"/>
            <a:ext cx="457200" cy="0"/>
          </a:xfrm>
          <a:prstGeom prst="line">
            <a:avLst/>
          </a:prstGeom>
          <a:noFill/>
          <a:ln w="28575">
            <a:solidFill>
              <a:srgbClr val="C73B56"/>
            </a:solidFill>
            <a:prstDash val="solid"/>
          </a:ln>
        </p:spPr>
        <p:txBody>
          <a:bodyPr/>
          <a:lstStyle/>
          <a:p>
            <a:endParaRPr lang="en-US"/>
          </a:p>
        </p:txBody>
      </p:sp>
      <p:sp>
        <p:nvSpPr>
          <p:cNvPr id="14" name="Rectangle 13">
            <a:extLst>
              <a:ext uri="{FF2B5EF4-FFF2-40B4-BE49-F238E27FC236}">
                <a16:creationId xmlns:a16="http://schemas.microsoft.com/office/drawing/2014/main" id="{AD7C2424-BEEA-45D8-817D-AE8733C3626F}"/>
              </a:ext>
            </a:extLst>
          </p:cNvPr>
          <p:cNvSpPr>
            <a:spLocks noGrp="1"/>
          </p:cNvSpPr>
          <p:nvPr/>
        </p:nvSpPr>
        <p:spPr>
          <a:xfrm>
            <a:off x="3105150" y="4057650"/>
            <a:ext cx="8096250" cy="552450"/>
          </a:xfrm>
          <a:prstGeom prst="rect">
            <a:avLst/>
          </a:prstGeom>
          <a:noFill/>
          <a:ln w="0">
            <a:noFill/>
          </a:ln>
        </p:spPr>
        <p:txBody>
          <a:bodyPr wrap="square" lIns="0" tIns="0" rIns="0" bIns="0" anchor="ctr">
            <a:normAutofit/>
          </a:bodyPr>
          <a:lstStyle/>
          <a:p>
            <a:pPr algn="l">
              <a:lnSpc>
                <a:spcPct val="100000"/>
              </a:lnSpc>
              <a:buNone/>
              <a:defRPr sz="1500" b="0" i="0">
                <a:solidFill>
                  <a:srgbClr val="F5F1DF"/>
                </a:solidFill>
                <a:latin typeface="Avenir Next"/>
                <a:ea typeface="Avenir Next"/>
                <a:cs typeface="Avenir Next"/>
              </a:defRPr>
            </a:pPr>
            <a:r>
              <a:rPr sz="1500" b="0" i="0">
                <a:solidFill>
                  <a:srgbClr val="F5F1DF"/>
                </a:solidFill>
                <a:latin typeface="Avenir Next"/>
                <a:ea typeface="Avenir Next"/>
                <a:cs typeface="Avenir Next"/>
              </a:rPr>
              <a:t>Vairāgya must not be confused with depressive anhedonia or suicidality. Standard assessment remains essential.</a:t>
            </a:r>
          </a:p>
        </p:txBody>
      </p:sp>
      <p:sp>
        <p:nvSpPr>
          <p:cNvPr id="15" name="Rectangle 14">
            <a:extLst>
              <a:ext uri="{FF2B5EF4-FFF2-40B4-BE49-F238E27FC236}">
                <a16:creationId xmlns:a16="http://schemas.microsoft.com/office/drawing/2014/main" id="{75E7A0C4-F341-4D01-8810-1A1A54C32BF9}"/>
              </a:ext>
            </a:extLst>
          </p:cNvPr>
          <p:cNvSpPr>
            <a:spLocks noGrp="1"/>
          </p:cNvSpPr>
          <p:nvPr/>
        </p:nvSpPr>
        <p:spPr>
          <a:xfrm>
            <a:off x="704850" y="5010150"/>
            <a:ext cx="1695450" cy="304800"/>
          </a:xfrm>
          <a:prstGeom prst="rect">
            <a:avLst/>
          </a:prstGeom>
          <a:noFill/>
          <a:ln w="0">
            <a:noFill/>
          </a:ln>
        </p:spPr>
        <p:txBody>
          <a:bodyPr wrap="square" lIns="0" tIns="0" rIns="0" bIns="0" anchor="ctr">
            <a:noAutofit/>
          </a:bodyPr>
          <a:lstStyle/>
          <a:p>
            <a:pPr algn="l">
              <a:lnSpc>
                <a:spcPct val="100000"/>
              </a:lnSpc>
              <a:buNone/>
              <a:defRPr sz="1125" b="1" i="0">
                <a:solidFill>
                  <a:srgbClr val="F4C95A"/>
                </a:solidFill>
                <a:latin typeface="Avenir Next"/>
                <a:ea typeface="Avenir Next"/>
                <a:cs typeface="Avenir Next"/>
              </a:defRPr>
            </a:pPr>
            <a:r>
              <a:rPr sz="1125" b="1" i="0">
                <a:solidFill>
                  <a:srgbClr val="F4C95A"/>
                </a:solidFill>
                <a:latin typeface="Avenir Next"/>
                <a:ea typeface="Avenir Next"/>
                <a:cs typeface="Avenir Next"/>
              </a:rPr>
              <a:t>CULTURE</a:t>
            </a:r>
          </a:p>
        </p:txBody>
      </p:sp>
      <p:sp>
        <p:nvSpPr>
          <p:cNvPr id="16" name="Straight Connector 15">
            <a:extLst>
              <a:ext uri="{FF2B5EF4-FFF2-40B4-BE49-F238E27FC236}">
                <a16:creationId xmlns:a16="http://schemas.microsoft.com/office/drawing/2014/main" id="{9B765C29-1A6B-41F5-8FA5-B1257AED7EFF}"/>
              </a:ext>
            </a:extLst>
          </p:cNvPr>
          <p:cNvSpPr>
            <a:spLocks noGrp="1"/>
          </p:cNvSpPr>
          <p:nvPr/>
        </p:nvSpPr>
        <p:spPr>
          <a:xfrm>
            <a:off x="2457450" y="5153025"/>
            <a:ext cx="457200" cy="0"/>
          </a:xfrm>
          <a:prstGeom prst="line">
            <a:avLst/>
          </a:prstGeom>
          <a:noFill/>
          <a:ln w="28575">
            <a:solidFill>
              <a:srgbClr val="F4C95A"/>
            </a:solidFill>
            <a:prstDash val="solid"/>
          </a:ln>
        </p:spPr>
        <p:txBody>
          <a:bodyPr/>
          <a:lstStyle/>
          <a:p>
            <a:endParaRPr lang="en-US"/>
          </a:p>
        </p:txBody>
      </p:sp>
      <p:sp>
        <p:nvSpPr>
          <p:cNvPr id="17" name="Rectangle 16">
            <a:extLst>
              <a:ext uri="{FF2B5EF4-FFF2-40B4-BE49-F238E27FC236}">
                <a16:creationId xmlns:a16="http://schemas.microsoft.com/office/drawing/2014/main" id="{20CBB298-2236-4EFF-B949-AB4C6EBBD598}"/>
              </a:ext>
            </a:extLst>
          </p:cNvPr>
          <p:cNvSpPr>
            <a:spLocks noGrp="1"/>
          </p:cNvSpPr>
          <p:nvPr/>
        </p:nvSpPr>
        <p:spPr>
          <a:xfrm>
            <a:off x="3105150" y="4972050"/>
            <a:ext cx="8096250" cy="552450"/>
          </a:xfrm>
          <a:prstGeom prst="rect">
            <a:avLst/>
          </a:prstGeom>
          <a:noFill/>
          <a:ln w="0">
            <a:noFill/>
          </a:ln>
        </p:spPr>
        <p:txBody>
          <a:bodyPr wrap="square" lIns="0" tIns="0" rIns="0" bIns="0" anchor="ctr">
            <a:normAutofit/>
          </a:bodyPr>
          <a:lstStyle/>
          <a:p>
            <a:pPr algn="l">
              <a:lnSpc>
                <a:spcPct val="100000"/>
              </a:lnSpc>
              <a:buNone/>
              <a:defRPr sz="1500" b="0" i="0">
                <a:solidFill>
                  <a:srgbClr val="F5F1DF"/>
                </a:solidFill>
                <a:latin typeface="Avenir Next"/>
                <a:ea typeface="Avenir Next"/>
                <a:cs typeface="Avenir Next"/>
              </a:defRPr>
            </a:pPr>
            <a:r>
              <a:rPr sz="1500" b="0" i="0">
                <a:solidFill>
                  <a:srgbClr val="F5F1DF"/>
                </a:solidFill>
                <a:latin typeface="Avenir Next"/>
                <a:ea typeface="Avenir Next"/>
                <a:cs typeface="Avenir Next"/>
              </a:rPr>
              <a:t>Retain Sanskrit precision, include Indian scholarship and keep colonial context visible.</a:t>
            </a:r>
          </a:p>
        </p:txBody>
      </p:sp>
      <p:sp>
        <p:nvSpPr>
          <p:cNvPr id="18" name="Rounded Rectangle 17">
            <a:extLst>
              <a:ext uri="{FF2B5EF4-FFF2-40B4-BE49-F238E27FC236}">
                <a16:creationId xmlns:a16="http://schemas.microsoft.com/office/drawing/2014/main" id="{9AED97D8-677A-44DE-BE04-47CE71DC7C9B}"/>
              </a:ext>
            </a:extLst>
          </p:cNvPr>
          <p:cNvSpPr>
            <a:spLocks noGrp="1"/>
          </p:cNvSpPr>
          <p:nvPr/>
        </p:nvSpPr>
        <p:spPr>
          <a:xfrm>
            <a:off x="704850" y="5905500"/>
            <a:ext cx="10477500" cy="400050"/>
          </a:xfrm>
          <a:prstGeom prst="roundRect">
            <a:avLst>
              <a:gd name="adj" fmla="val 19048"/>
            </a:avLst>
          </a:prstGeom>
          <a:solidFill>
            <a:srgbClr val="0E2138"/>
          </a:solidFill>
          <a:ln w="9525">
            <a:solidFill>
              <a:srgbClr val="2D4B64"/>
            </a:solidFill>
            <a:prstDash val="solid"/>
          </a:ln>
        </p:spPr>
        <p:txBody>
          <a:bodyPr/>
          <a:lstStyle/>
          <a:p>
            <a:endParaRPr lang="en-US"/>
          </a:p>
        </p:txBody>
      </p:sp>
      <p:sp>
        <p:nvSpPr>
          <p:cNvPr id="19" name="Rectangle 18">
            <a:extLst>
              <a:ext uri="{FF2B5EF4-FFF2-40B4-BE49-F238E27FC236}">
                <a16:creationId xmlns:a16="http://schemas.microsoft.com/office/drawing/2014/main" id="{E38AF414-AFB6-4C87-8D89-B652208CB680}"/>
              </a:ext>
            </a:extLst>
          </p:cNvPr>
          <p:cNvSpPr>
            <a:spLocks noGrp="1"/>
          </p:cNvSpPr>
          <p:nvPr/>
        </p:nvSpPr>
        <p:spPr>
          <a:xfrm>
            <a:off x="895350" y="5981700"/>
            <a:ext cx="10096500" cy="247650"/>
          </a:xfrm>
          <a:prstGeom prst="rect">
            <a:avLst/>
          </a:prstGeom>
          <a:noFill/>
          <a:ln w="0">
            <a:noFill/>
          </a:ln>
        </p:spPr>
        <p:txBody>
          <a:bodyPr wrap="square" lIns="0" tIns="0" rIns="0" bIns="0" anchor="ctr">
            <a:normAutofit/>
          </a:bodyPr>
          <a:lstStyle/>
          <a:p>
            <a:pPr algn="l">
              <a:lnSpc>
                <a:spcPct val="100000"/>
              </a:lnSpc>
              <a:buNone/>
              <a:defRPr sz="1200" b="0" i="0">
                <a:solidFill>
                  <a:srgbClr val="F5F1DF"/>
                </a:solidFill>
                <a:latin typeface="Avenir Next"/>
                <a:ea typeface="Avenir Next"/>
                <a:cs typeface="Avenir Next"/>
              </a:defRPr>
            </a:pPr>
            <a:r>
              <a:rPr sz="1200" b="0" i="0">
                <a:solidFill>
                  <a:srgbClr val="F5F1DF"/>
                </a:solidFill>
                <a:latin typeface="Avenir Next"/>
                <a:ea typeface="Avenir Next"/>
                <a:cs typeface="Avenir Next"/>
              </a:rPr>
              <a:t>Disclosure: the author originated YVH, Fundamental Peace and FP20, and leads the World Happiness Foundation, publisher of this paper.</a:t>
            </a:r>
          </a:p>
        </p:txBody>
      </p:sp>
      <p:sp>
        <p:nvSpPr>
          <p:cNvPr id="20" name="Straight Connector 19">
            <a:extLst>
              <a:ext uri="{FF2B5EF4-FFF2-40B4-BE49-F238E27FC236}">
                <a16:creationId xmlns:a16="http://schemas.microsoft.com/office/drawing/2014/main" id="{87A92D78-7CD8-40BD-939E-6256E0FDB58A}"/>
              </a:ext>
            </a:extLst>
          </p:cNvPr>
          <p:cNvSpPr>
            <a:spLocks noGrp="1"/>
          </p:cNvSpPr>
          <p:nvPr/>
        </p:nvSpPr>
        <p:spPr>
          <a:xfrm>
            <a:off x="571500" y="6419850"/>
            <a:ext cx="11049000" cy="0"/>
          </a:xfrm>
          <a:prstGeom prst="line">
            <a:avLst/>
          </a:prstGeom>
          <a:noFill/>
          <a:ln w="9525">
            <a:solidFill>
              <a:srgbClr val="25415A"/>
            </a:solidFill>
            <a:prstDash val="solid"/>
          </a:ln>
        </p:spPr>
        <p:txBody>
          <a:bodyPr/>
          <a:lstStyle/>
          <a:p>
            <a:endParaRPr lang="en-US"/>
          </a:p>
        </p:txBody>
      </p:sp>
      <p:sp>
        <p:nvSpPr>
          <p:cNvPr id="21" name="Rectangle 20">
            <a:extLst>
              <a:ext uri="{FF2B5EF4-FFF2-40B4-BE49-F238E27FC236}">
                <a16:creationId xmlns:a16="http://schemas.microsoft.com/office/drawing/2014/main" id="{6C19D09F-6108-48D6-B868-089596F64715}"/>
              </a:ext>
            </a:extLst>
          </p:cNvPr>
          <p:cNvSpPr>
            <a:spLocks noGrp="1"/>
          </p:cNvSpPr>
          <p:nvPr/>
        </p:nvSpPr>
        <p:spPr>
          <a:xfrm>
            <a:off x="571500" y="6515100"/>
            <a:ext cx="9906000" cy="219075"/>
          </a:xfrm>
          <a:prstGeom prst="rect">
            <a:avLst/>
          </a:prstGeom>
          <a:noFill/>
          <a:ln w="0">
            <a:noFill/>
          </a:ln>
        </p:spPr>
        <p:txBody>
          <a:bodyPr wrap="square" lIns="0" tIns="0" rIns="0" bIns="0" anchor="ctr">
            <a:noAutofit/>
          </a:bodyPr>
          <a:lstStyle/>
          <a:p>
            <a:pPr algn="l">
              <a:lnSpc>
                <a:spcPct val="100000"/>
              </a:lnSpc>
              <a:buNone/>
              <a:defRPr sz="938" b="0" i="0">
                <a:solidFill>
                  <a:srgbClr val="9FB0C0"/>
                </a:solidFill>
                <a:latin typeface="Avenir Next"/>
                <a:ea typeface="Avenir Next"/>
                <a:cs typeface="Avenir Next"/>
              </a:defRPr>
            </a:pPr>
            <a:r>
              <a:rPr sz="938" b="0" i="0">
                <a:solidFill>
                  <a:srgbClr val="9FB0C0"/>
                </a:solidFill>
                <a:latin typeface="Avenir Next"/>
                <a:ea typeface="Avenir Next"/>
                <a:cs typeface="Avenir Next"/>
              </a:rPr>
              <a:t>Source: Gallardo (2026), Declarations and Section 11</a:t>
            </a:r>
          </a:p>
        </p:txBody>
      </p:sp>
      <p:sp>
        <p:nvSpPr>
          <p:cNvPr id="22" name="Rectangle 21">
            <a:extLst>
              <a:ext uri="{FF2B5EF4-FFF2-40B4-BE49-F238E27FC236}">
                <a16:creationId xmlns:a16="http://schemas.microsoft.com/office/drawing/2014/main" id="{E75A0D77-ED2B-4C42-882E-9AA82AC64F2E}"/>
              </a:ext>
            </a:extLst>
          </p:cNvPr>
          <p:cNvSpPr>
            <a:spLocks noGrp="1"/>
          </p:cNvSpPr>
          <p:nvPr/>
        </p:nvSpPr>
        <p:spPr>
          <a:xfrm>
            <a:off x="10953750" y="6486525"/>
            <a:ext cx="666750" cy="238125"/>
          </a:xfrm>
          <a:prstGeom prst="rect">
            <a:avLst/>
          </a:prstGeom>
          <a:noFill/>
          <a:ln w="0">
            <a:noFill/>
          </a:ln>
        </p:spPr>
        <p:txBody>
          <a:bodyPr wrap="square" lIns="0" tIns="0" rIns="0" bIns="0" anchor="ctr">
            <a:noAutofit/>
          </a:bodyPr>
          <a:lstStyle/>
          <a:p>
            <a:pPr algn="r">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14</a:t>
            </a:r>
          </a:p>
        </p:txBody>
      </p:sp>
    </p:spTree>
    <p:extLst>
      <p:ext uri="{BB962C8B-B14F-4D97-AF65-F5344CB8AC3E}">
        <p14:creationId xmlns:p14="http://schemas.microsoft.com/office/powerpoint/2010/main" val="124458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0D1D"/>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BB41D139-06B0-4C8C-ACA3-9452C8A2EDCE}"/>
              </a:ext>
            </a:extLst>
          </p:cNvPr>
          <p:cNvSpPr>
            <a:spLocks noGrp="1"/>
          </p:cNvSpPr>
          <p:nvPr/>
        </p:nvSpPr>
        <p:spPr>
          <a:xfrm>
            <a:off x="571500" y="381000"/>
            <a:ext cx="10763250" cy="590550"/>
          </a:xfrm>
          <a:prstGeom prst="rect">
            <a:avLst/>
          </a:prstGeom>
          <a:noFill/>
          <a:ln w="0">
            <a:noFill/>
          </a:ln>
        </p:spPr>
        <p:txBody>
          <a:bodyPr wrap="square" lIns="0" tIns="0" rIns="0" bIns="0" anchor="ctr">
            <a:noAutofit/>
          </a:bodyPr>
          <a:lstStyle/>
          <a:p>
            <a:pPr algn="l">
              <a:lnSpc>
                <a:spcPct val="100000"/>
              </a:lnSpc>
              <a:buNone/>
              <a:defRPr sz="2850" b="1" i="0">
                <a:solidFill>
                  <a:srgbClr val="F5F1DF"/>
                </a:solidFill>
                <a:latin typeface="Avenir Next"/>
                <a:ea typeface="Avenir Next"/>
                <a:cs typeface="Avenir Next"/>
              </a:defRPr>
            </a:pPr>
            <a:r>
              <a:rPr sz="2850" b="1" i="0">
                <a:solidFill>
                  <a:srgbClr val="F5F1DF"/>
                </a:solidFill>
                <a:latin typeface="Avenir Next"/>
                <a:ea typeface="Avenir Next"/>
                <a:cs typeface="Avenir Next"/>
              </a:rPr>
              <a:t>Five testable hypotheses</a:t>
            </a:r>
          </a:p>
        </p:txBody>
      </p:sp>
      <p:sp>
        <p:nvSpPr>
          <p:cNvPr id="2" name="Straight Connector 1">
            <a:extLst>
              <a:ext uri="{FF2B5EF4-FFF2-40B4-BE49-F238E27FC236}">
                <a16:creationId xmlns:a16="http://schemas.microsoft.com/office/drawing/2014/main" id="{E7CC46C8-7C54-408E-A036-FEE1BF1C742A}"/>
              </a:ext>
            </a:extLst>
          </p:cNvPr>
          <p:cNvSpPr>
            <a:spLocks noGrp="1"/>
          </p:cNvSpPr>
          <p:nvPr/>
        </p:nvSpPr>
        <p:spPr>
          <a:xfrm>
            <a:off x="571500" y="1028700"/>
            <a:ext cx="838200" cy="0"/>
          </a:xfrm>
          <a:prstGeom prst="line">
            <a:avLst/>
          </a:prstGeom>
          <a:noFill/>
          <a:ln w="38100">
            <a:solidFill>
              <a:srgbClr val="F4C95A"/>
            </a:solidFill>
            <a:prstDash val="solid"/>
          </a:ln>
        </p:spPr>
        <p:txBody>
          <a:bodyPr/>
          <a:lstStyle/>
          <a:p>
            <a:endParaRPr lang="en-US"/>
          </a:p>
        </p:txBody>
      </p:sp>
      <p:sp>
        <p:nvSpPr>
          <p:cNvPr id="3" name="Rectangle 2">
            <a:extLst>
              <a:ext uri="{FF2B5EF4-FFF2-40B4-BE49-F238E27FC236}">
                <a16:creationId xmlns:a16="http://schemas.microsoft.com/office/drawing/2014/main" id="{87134ECA-A2BF-4BEA-B43A-447EA564E2AD}"/>
              </a:ext>
            </a:extLst>
          </p:cNvPr>
          <p:cNvSpPr>
            <a:spLocks noGrp="1"/>
          </p:cNvSpPr>
          <p:nvPr/>
        </p:nvSpPr>
        <p:spPr>
          <a:xfrm>
            <a:off x="704850" y="1352550"/>
            <a:ext cx="685800" cy="476250"/>
          </a:xfrm>
          <a:prstGeom prst="rect">
            <a:avLst/>
          </a:prstGeom>
          <a:noFill/>
          <a:ln w="0">
            <a:noFill/>
          </a:ln>
        </p:spPr>
        <p:txBody>
          <a:bodyPr wrap="square" lIns="0" tIns="0" rIns="0" bIns="0" anchor="ctr">
            <a:noAutofit/>
          </a:bodyPr>
          <a:lstStyle/>
          <a:p>
            <a:pPr algn="l">
              <a:lnSpc>
                <a:spcPct val="100000"/>
              </a:lnSpc>
              <a:buNone/>
              <a:defRPr sz="2250" b="1" i="0">
                <a:solidFill>
                  <a:srgbClr val="F4C95A"/>
                </a:solidFill>
                <a:latin typeface="Avenir Next"/>
                <a:ea typeface="Avenir Next"/>
                <a:cs typeface="Avenir Next"/>
              </a:defRPr>
            </a:pPr>
            <a:r>
              <a:rPr sz="2250" b="1" i="0">
                <a:solidFill>
                  <a:srgbClr val="F4C95A"/>
                </a:solidFill>
                <a:latin typeface="Avenir Next"/>
                <a:ea typeface="Avenir Next"/>
                <a:cs typeface="Avenir Next"/>
              </a:rPr>
              <a:t>H1</a:t>
            </a:r>
          </a:p>
        </p:txBody>
      </p:sp>
      <p:sp>
        <p:nvSpPr>
          <p:cNvPr id="4" name="Rectangle 3">
            <a:extLst>
              <a:ext uri="{FF2B5EF4-FFF2-40B4-BE49-F238E27FC236}">
                <a16:creationId xmlns:a16="http://schemas.microsoft.com/office/drawing/2014/main" id="{681DED6D-0CBA-44BF-9E20-DE37B8EF36EF}"/>
              </a:ext>
            </a:extLst>
          </p:cNvPr>
          <p:cNvSpPr>
            <a:spLocks noGrp="1"/>
          </p:cNvSpPr>
          <p:nvPr/>
        </p:nvSpPr>
        <p:spPr>
          <a:xfrm>
            <a:off x="1619250" y="1371600"/>
            <a:ext cx="2381250" cy="285750"/>
          </a:xfrm>
          <a:prstGeom prst="rect">
            <a:avLst/>
          </a:prstGeom>
          <a:noFill/>
          <a:ln w="0">
            <a:noFill/>
          </a:ln>
        </p:spPr>
        <p:txBody>
          <a:bodyPr wrap="square" lIns="0" tIns="0" rIns="0" bIns="0" anchor="ctr">
            <a:noAutofit/>
          </a:bodyPr>
          <a:lstStyle/>
          <a:p>
            <a:pPr algn="l">
              <a:lnSpc>
                <a:spcPct val="100000"/>
              </a:lnSpc>
              <a:buNone/>
              <a:defRPr sz="1500" b="1" i="0">
                <a:solidFill>
                  <a:srgbClr val="F5F1DF"/>
                </a:solidFill>
                <a:latin typeface="Avenir Next"/>
                <a:ea typeface="Avenir Next"/>
                <a:cs typeface="Avenir Next"/>
              </a:defRPr>
            </a:pPr>
            <a:r>
              <a:rPr sz="1500" b="1" i="0">
                <a:solidFill>
                  <a:srgbClr val="F5F1DF"/>
                </a:solidFill>
                <a:latin typeface="Avenir Next"/>
                <a:ea typeface="Avenir Next"/>
                <a:cs typeface="Avenir Next"/>
              </a:rPr>
              <a:t>Efficacy after validation</a:t>
            </a:r>
          </a:p>
        </p:txBody>
      </p:sp>
      <p:sp>
        <p:nvSpPr>
          <p:cNvPr id="5" name="Rectangle 4">
            <a:extLst>
              <a:ext uri="{FF2B5EF4-FFF2-40B4-BE49-F238E27FC236}">
                <a16:creationId xmlns:a16="http://schemas.microsoft.com/office/drawing/2014/main" id="{A1957B05-81A8-4831-98FF-569993E0BE6A}"/>
              </a:ext>
            </a:extLst>
          </p:cNvPr>
          <p:cNvSpPr>
            <a:spLocks noGrp="1"/>
          </p:cNvSpPr>
          <p:nvPr/>
        </p:nvSpPr>
        <p:spPr>
          <a:xfrm>
            <a:off x="4095750" y="1333500"/>
            <a:ext cx="7239000" cy="533400"/>
          </a:xfrm>
          <a:prstGeom prst="rect">
            <a:avLst/>
          </a:prstGeom>
          <a:noFill/>
          <a:ln w="0">
            <a:noFill/>
          </a:ln>
        </p:spPr>
        <p:txBody>
          <a:bodyPr wrap="square" lIns="0" tIns="0" rIns="0" bIns="0" anchor="ctr">
            <a:normAutofit/>
          </a:bodyPr>
          <a:lstStyle/>
          <a:p>
            <a:pPr algn="l">
              <a:lnSpc>
                <a:spcPct val="100000"/>
              </a:lnSpc>
              <a:buNone/>
              <a:defRPr sz="1425" b="0" i="0">
                <a:solidFill>
                  <a:srgbClr val="D9E5EC"/>
                </a:solidFill>
                <a:latin typeface="Avenir Next"/>
                <a:ea typeface="Avenir Next"/>
                <a:cs typeface="Avenir Next"/>
              </a:defRPr>
            </a:pPr>
            <a:r>
              <a:rPr sz="1425" b="0" i="0">
                <a:solidFill>
                  <a:srgbClr val="D9E5EC"/>
                </a:solidFill>
                <a:latin typeface="Avenir Next"/>
                <a:ea typeface="Avenir Next"/>
                <a:cs typeface="Avenir Next"/>
              </a:rPr>
              <a:t>After FP20 validation, test whether YVH improves scores more than an active relaxation control.</a:t>
            </a:r>
          </a:p>
        </p:txBody>
      </p:sp>
      <p:sp>
        <p:nvSpPr>
          <p:cNvPr id="6" name="Straight Connector 5">
            <a:extLst>
              <a:ext uri="{FF2B5EF4-FFF2-40B4-BE49-F238E27FC236}">
                <a16:creationId xmlns:a16="http://schemas.microsoft.com/office/drawing/2014/main" id="{FD1ECFD7-A9E5-45AF-B446-71E844B3FC82}"/>
              </a:ext>
            </a:extLst>
          </p:cNvPr>
          <p:cNvSpPr>
            <a:spLocks noGrp="1"/>
          </p:cNvSpPr>
          <p:nvPr/>
        </p:nvSpPr>
        <p:spPr>
          <a:xfrm>
            <a:off x="1619250" y="1981200"/>
            <a:ext cx="9715500" cy="0"/>
          </a:xfrm>
          <a:prstGeom prst="line">
            <a:avLst/>
          </a:prstGeom>
          <a:noFill/>
          <a:ln w="9525">
            <a:solidFill>
              <a:srgbClr val="1E3850"/>
            </a:solidFill>
            <a:prstDash val="solid"/>
          </a:ln>
        </p:spPr>
        <p:txBody>
          <a:bodyPr/>
          <a:lstStyle/>
          <a:p>
            <a:endParaRPr lang="en-US"/>
          </a:p>
        </p:txBody>
      </p:sp>
      <p:sp>
        <p:nvSpPr>
          <p:cNvPr id="7" name="Rectangle 6">
            <a:extLst>
              <a:ext uri="{FF2B5EF4-FFF2-40B4-BE49-F238E27FC236}">
                <a16:creationId xmlns:a16="http://schemas.microsoft.com/office/drawing/2014/main" id="{507091D8-0698-4C9D-B22A-1B10C49A5D7C}"/>
              </a:ext>
            </a:extLst>
          </p:cNvPr>
          <p:cNvSpPr>
            <a:spLocks noGrp="1"/>
          </p:cNvSpPr>
          <p:nvPr/>
        </p:nvSpPr>
        <p:spPr>
          <a:xfrm>
            <a:off x="704850" y="2228850"/>
            <a:ext cx="685800" cy="476250"/>
          </a:xfrm>
          <a:prstGeom prst="rect">
            <a:avLst/>
          </a:prstGeom>
          <a:noFill/>
          <a:ln w="0">
            <a:noFill/>
          </a:ln>
        </p:spPr>
        <p:txBody>
          <a:bodyPr wrap="square" lIns="0" tIns="0" rIns="0" bIns="0" anchor="ctr">
            <a:noAutofit/>
          </a:bodyPr>
          <a:lstStyle/>
          <a:p>
            <a:pPr algn="l">
              <a:lnSpc>
                <a:spcPct val="100000"/>
              </a:lnSpc>
              <a:buNone/>
              <a:defRPr sz="2250" b="1" i="0">
                <a:solidFill>
                  <a:srgbClr val="F4C95A"/>
                </a:solidFill>
                <a:latin typeface="Avenir Next"/>
                <a:ea typeface="Avenir Next"/>
                <a:cs typeface="Avenir Next"/>
              </a:defRPr>
            </a:pPr>
            <a:r>
              <a:rPr sz="2250" b="1" i="0">
                <a:solidFill>
                  <a:srgbClr val="F4C95A"/>
                </a:solidFill>
                <a:latin typeface="Avenir Next"/>
                <a:ea typeface="Avenir Next"/>
                <a:cs typeface="Avenir Next"/>
              </a:rPr>
              <a:t>H2</a:t>
            </a:r>
          </a:p>
        </p:txBody>
      </p:sp>
      <p:sp>
        <p:nvSpPr>
          <p:cNvPr id="8" name="Rectangle 7">
            <a:extLst>
              <a:ext uri="{FF2B5EF4-FFF2-40B4-BE49-F238E27FC236}">
                <a16:creationId xmlns:a16="http://schemas.microsoft.com/office/drawing/2014/main" id="{DCF6E8B7-F330-4B6D-9C83-8DCFC7754FC0}"/>
              </a:ext>
            </a:extLst>
          </p:cNvPr>
          <p:cNvSpPr>
            <a:spLocks noGrp="1"/>
          </p:cNvSpPr>
          <p:nvPr/>
        </p:nvSpPr>
        <p:spPr>
          <a:xfrm>
            <a:off x="1619250" y="2247900"/>
            <a:ext cx="2381250" cy="285750"/>
          </a:xfrm>
          <a:prstGeom prst="rect">
            <a:avLst/>
          </a:prstGeom>
          <a:noFill/>
          <a:ln w="0">
            <a:noFill/>
          </a:ln>
        </p:spPr>
        <p:txBody>
          <a:bodyPr wrap="square" lIns="0" tIns="0" rIns="0" bIns="0" anchor="ctr">
            <a:noAutofit/>
          </a:bodyPr>
          <a:lstStyle/>
          <a:p>
            <a:pPr algn="l">
              <a:lnSpc>
                <a:spcPct val="100000"/>
              </a:lnSpc>
              <a:buNone/>
              <a:defRPr sz="1500" b="1" i="0">
                <a:solidFill>
                  <a:srgbClr val="F5F1DF"/>
                </a:solidFill>
                <a:latin typeface="Avenir Next"/>
                <a:ea typeface="Avenir Next"/>
                <a:cs typeface="Avenir Next"/>
              </a:defRPr>
            </a:pPr>
            <a:r>
              <a:rPr sz="1500" b="1" i="0">
                <a:solidFill>
                  <a:srgbClr val="F5F1DF"/>
                </a:solidFill>
                <a:latin typeface="Avenir Next"/>
                <a:ea typeface="Avenir Next"/>
                <a:cs typeface="Avenir Next"/>
              </a:rPr>
              <a:t>Mediation</a:t>
            </a:r>
          </a:p>
        </p:txBody>
      </p:sp>
      <p:sp>
        <p:nvSpPr>
          <p:cNvPr id="9" name="Rectangle 8">
            <a:extLst>
              <a:ext uri="{FF2B5EF4-FFF2-40B4-BE49-F238E27FC236}">
                <a16:creationId xmlns:a16="http://schemas.microsoft.com/office/drawing/2014/main" id="{ECF0BA2F-B79E-4754-889D-822FCB0B9BAA}"/>
              </a:ext>
            </a:extLst>
          </p:cNvPr>
          <p:cNvSpPr>
            <a:spLocks noGrp="1"/>
          </p:cNvSpPr>
          <p:nvPr/>
        </p:nvSpPr>
        <p:spPr>
          <a:xfrm>
            <a:off x="4095750" y="2209800"/>
            <a:ext cx="7239000" cy="533400"/>
          </a:xfrm>
          <a:prstGeom prst="rect">
            <a:avLst/>
          </a:prstGeom>
          <a:noFill/>
          <a:ln w="0">
            <a:noFill/>
          </a:ln>
        </p:spPr>
        <p:txBody>
          <a:bodyPr wrap="square" lIns="0" tIns="0" rIns="0" bIns="0" anchor="ctr">
            <a:normAutofit/>
          </a:bodyPr>
          <a:lstStyle/>
          <a:p>
            <a:pPr algn="l">
              <a:lnSpc>
                <a:spcPct val="100000"/>
              </a:lnSpc>
              <a:buNone/>
              <a:defRPr sz="1425" b="0" i="0">
                <a:solidFill>
                  <a:srgbClr val="D9E5EC"/>
                </a:solidFill>
                <a:latin typeface="Avenir Next"/>
                <a:ea typeface="Avenir Next"/>
                <a:cs typeface="Avenir Next"/>
              </a:defRPr>
            </a:pPr>
            <a:r>
              <a:rPr sz="1425" b="0" i="0">
                <a:solidFill>
                  <a:srgbClr val="D9E5EC"/>
                </a:solidFill>
                <a:latin typeface="Avenir Next"/>
                <a:ea typeface="Avenir Next"/>
                <a:cs typeface="Avenir Next"/>
              </a:rPr>
              <a:t>Test whether absorption and decentring mediate pre-to-post change beyond expectancy.</a:t>
            </a:r>
          </a:p>
        </p:txBody>
      </p:sp>
      <p:sp>
        <p:nvSpPr>
          <p:cNvPr id="10" name="Straight Connector 9">
            <a:extLst>
              <a:ext uri="{FF2B5EF4-FFF2-40B4-BE49-F238E27FC236}">
                <a16:creationId xmlns:a16="http://schemas.microsoft.com/office/drawing/2014/main" id="{C075DBF3-E414-4B60-84DC-12D56D0E28A7}"/>
              </a:ext>
            </a:extLst>
          </p:cNvPr>
          <p:cNvSpPr>
            <a:spLocks noGrp="1"/>
          </p:cNvSpPr>
          <p:nvPr/>
        </p:nvSpPr>
        <p:spPr>
          <a:xfrm>
            <a:off x="1619250" y="2857500"/>
            <a:ext cx="9715500" cy="0"/>
          </a:xfrm>
          <a:prstGeom prst="line">
            <a:avLst/>
          </a:prstGeom>
          <a:noFill/>
          <a:ln w="9525">
            <a:solidFill>
              <a:srgbClr val="1E3850"/>
            </a:solidFill>
            <a:prstDash val="solid"/>
          </a:ln>
        </p:spPr>
        <p:txBody>
          <a:bodyPr/>
          <a:lstStyle/>
          <a:p>
            <a:endParaRPr lang="en-US"/>
          </a:p>
        </p:txBody>
      </p:sp>
      <p:sp>
        <p:nvSpPr>
          <p:cNvPr id="11" name="Rectangle 10">
            <a:extLst>
              <a:ext uri="{FF2B5EF4-FFF2-40B4-BE49-F238E27FC236}">
                <a16:creationId xmlns:a16="http://schemas.microsoft.com/office/drawing/2014/main" id="{891E97C1-B041-489C-8101-0F59FB69A385}"/>
              </a:ext>
            </a:extLst>
          </p:cNvPr>
          <p:cNvSpPr>
            <a:spLocks noGrp="1"/>
          </p:cNvSpPr>
          <p:nvPr/>
        </p:nvSpPr>
        <p:spPr>
          <a:xfrm>
            <a:off x="704850" y="3105150"/>
            <a:ext cx="685800" cy="476250"/>
          </a:xfrm>
          <a:prstGeom prst="rect">
            <a:avLst/>
          </a:prstGeom>
          <a:noFill/>
          <a:ln w="0">
            <a:noFill/>
          </a:ln>
        </p:spPr>
        <p:txBody>
          <a:bodyPr wrap="square" lIns="0" tIns="0" rIns="0" bIns="0" anchor="ctr">
            <a:noAutofit/>
          </a:bodyPr>
          <a:lstStyle/>
          <a:p>
            <a:pPr algn="l">
              <a:lnSpc>
                <a:spcPct val="100000"/>
              </a:lnSpc>
              <a:buNone/>
              <a:defRPr sz="2250" b="1" i="0">
                <a:solidFill>
                  <a:srgbClr val="18A7A7"/>
                </a:solidFill>
                <a:latin typeface="Avenir Next"/>
                <a:ea typeface="Avenir Next"/>
                <a:cs typeface="Avenir Next"/>
              </a:defRPr>
            </a:pPr>
            <a:r>
              <a:rPr sz="2250" b="1" i="0">
                <a:solidFill>
                  <a:srgbClr val="18A7A7"/>
                </a:solidFill>
                <a:latin typeface="Avenir Next"/>
                <a:ea typeface="Avenir Next"/>
                <a:cs typeface="Avenir Next"/>
              </a:rPr>
              <a:t>H3</a:t>
            </a:r>
          </a:p>
        </p:txBody>
      </p:sp>
      <p:sp>
        <p:nvSpPr>
          <p:cNvPr id="12" name="Rectangle 11">
            <a:extLst>
              <a:ext uri="{FF2B5EF4-FFF2-40B4-BE49-F238E27FC236}">
                <a16:creationId xmlns:a16="http://schemas.microsoft.com/office/drawing/2014/main" id="{0223B09E-7ED4-4C14-B5EF-DA5156064CCC}"/>
              </a:ext>
            </a:extLst>
          </p:cNvPr>
          <p:cNvSpPr>
            <a:spLocks noGrp="1"/>
          </p:cNvSpPr>
          <p:nvPr/>
        </p:nvSpPr>
        <p:spPr>
          <a:xfrm>
            <a:off x="1619250" y="3124200"/>
            <a:ext cx="2381250" cy="285750"/>
          </a:xfrm>
          <a:prstGeom prst="rect">
            <a:avLst/>
          </a:prstGeom>
          <a:noFill/>
          <a:ln w="0">
            <a:noFill/>
          </a:ln>
        </p:spPr>
        <p:txBody>
          <a:bodyPr wrap="square" lIns="0" tIns="0" rIns="0" bIns="0" anchor="ctr">
            <a:noAutofit/>
          </a:bodyPr>
          <a:lstStyle/>
          <a:p>
            <a:pPr algn="l">
              <a:lnSpc>
                <a:spcPct val="100000"/>
              </a:lnSpc>
              <a:buNone/>
              <a:defRPr sz="1500" b="1" i="0">
                <a:solidFill>
                  <a:srgbClr val="F5F1DF"/>
                </a:solidFill>
                <a:latin typeface="Avenir Next"/>
                <a:ea typeface="Avenir Next"/>
                <a:cs typeface="Avenir Next"/>
              </a:defRPr>
            </a:pPr>
            <a:r>
              <a:rPr sz="1500" b="1" i="0">
                <a:solidFill>
                  <a:srgbClr val="F5F1DF"/>
                </a:solidFill>
                <a:latin typeface="Avenir Next"/>
                <a:ea typeface="Avenir Next"/>
                <a:cs typeface="Avenir Next"/>
              </a:rPr>
              <a:t>Belief independence</a:t>
            </a:r>
          </a:p>
        </p:txBody>
      </p:sp>
      <p:sp>
        <p:nvSpPr>
          <p:cNvPr id="13" name="Rectangle 12">
            <a:extLst>
              <a:ext uri="{FF2B5EF4-FFF2-40B4-BE49-F238E27FC236}">
                <a16:creationId xmlns:a16="http://schemas.microsoft.com/office/drawing/2014/main" id="{518DDDD4-63D8-4C9B-B9CB-E525CFE2CF3A}"/>
              </a:ext>
            </a:extLst>
          </p:cNvPr>
          <p:cNvSpPr>
            <a:spLocks noGrp="1"/>
          </p:cNvSpPr>
          <p:nvPr/>
        </p:nvSpPr>
        <p:spPr>
          <a:xfrm>
            <a:off x="4095750" y="3086100"/>
            <a:ext cx="7239000" cy="533400"/>
          </a:xfrm>
          <a:prstGeom prst="rect">
            <a:avLst/>
          </a:prstGeom>
          <a:noFill/>
          <a:ln w="0">
            <a:noFill/>
          </a:ln>
        </p:spPr>
        <p:txBody>
          <a:bodyPr wrap="square" lIns="0" tIns="0" rIns="0" bIns="0" anchor="ctr">
            <a:normAutofit/>
          </a:bodyPr>
          <a:lstStyle/>
          <a:p>
            <a:pPr algn="l">
              <a:lnSpc>
                <a:spcPct val="100000"/>
              </a:lnSpc>
              <a:buNone/>
              <a:defRPr sz="1425" b="0" i="0">
                <a:solidFill>
                  <a:srgbClr val="D9E5EC"/>
                </a:solidFill>
                <a:latin typeface="Avenir Next"/>
                <a:ea typeface="Avenir Next"/>
                <a:cs typeface="Avenir Next"/>
              </a:defRPr>
            </a:pPr>
            <a:r>
              <a:rPr sz="1425" b="0" i="0">
                <a:solidFill>
                  <a:srgbClr val="D9E5EC"/>
                </a:solidFill>
                <a:latin typeface="Avenir Next"/>
                <a:ea typeface="Avenir Next"/>
                <a:cs typeface="Avenir Next"/>
              </a:rPr>
              <a:t>Test whether response is moderated by prior metaphysical belief.</a:t>
            </a:r>
          </a:p>
        </p:txBody>
      </p:sp>
      <p:sp>
        <p:nvSpPr>
          <p:cNvPr id="14" name="Straight Connector 13">
            <a:extLst>
              <a:ext uri="{FF2B5EF4-FFF2-40B4-BE49-F238E27FC236}">
                <a16:creationId xmlns:a16="http://schemas.microsoft.com/office/drawing/2014/main" id="{92F1910A-1033-4B16-89C0-F70620AEE5B2}"/>
              </a:ext>
            </a:extLst>
          </p:cNvPr>
          <p:cNvSpPr>
            <a:spLocks noGrp="1"/>
          </p:cNvSpPr>
          <p:nvPr/>
        </p:nvSpPr>
        <p:spPr>
          <a:xfrm>
            <a:off x="1619250" y="3733800"/>
            <a:ext cx="9715500" cy="0"/>
          </a:xfrm>
          <a:prstGeom prst="line">
            <a:avLst/>
          </a:prstGeom>
          <a:noFill/>
          <a:ln w="9525">
            <a:solidFill>
              <a:srgbClr val="1E3850"/>
            </a:solidFill>
            <a:prstDash val="solid"/>
          </a:ln>
        </p:spPr>
        <p:txBody>
          <a:bodyPr/>
          <a:lstStyle/>
          <a:p>
            <a:endParaRPr lang="en-US"/>
          </a:p>
        </p:txBody>
      </p:sp>
      <p:sp>
        <p:nvSpPr>
          <p:cNvPr id="15" name="Rectangle 14">
            <a:extLst>
              <a:ext uri="{FF2B5EF4-FFF2-40B4-BE49-F238E27FC236}">
                <a16:creationId xmlns:a16="http://schemas.microsoft.com/office/drawing/2014/main" id="{26B3208C-DF08-48A6-89AD-B230381A1E26}"/>
              </a:ext>
            </a:extLst>
          </p:cNvPr>
          <p:cNvSpPr>
            <a:spLocks noGrp="1"/>
          </p:cNvSpPr>
          <p:nvPr/>
        </p:nvSpPr>
        <p:spPr>
          <a:xfrm>
            <a:off x="704850" y="3981450"/>
            <a:ext cx="685800" cy="476250"/>
          </a:xfrm>
          <a:prstGeom prst="rect">
            <a:avLst/>
          </a:prstGeom>
          <a:noFill/>
          <a:ln w="0">
            <a:noFill/>
          </a:ln>
        </p:spPr>
        <p:txBody>
          <a:bodyPr wrap="square" lIns="0" tIns="0" rIns="0" bIns="0" anchor="ctr">
            <a:noAutofit/>
          </a:bodyPr>
          <a:lstStyle/>
          <a:p>
            <a:pPr algn="l">
              <a:lnSpc>
                <a:spcPct val="100000"/>
              </a:lnSpc>
              <a:buNone/>
              <a:defRPr sz="2250" b="1" i="0">
                <a:solidFill>
                  <a:srgbClr val="8B5CF6"/>
                </a:solidFill>
                <a:latin typeface="Avenir Next"/>
                <a:ea typeface="Avenir Next"/>
                <a:cs typeface="Avenir Next"/>
              </a:defRPr>
            </a:pPr>
            <a:r>
              <a:rPr sz="2250" b="1" i="0">
                <a:solidFill>
                  <a:srgbClr val="8B5CF6"/>
                </a:solidFill>
                <a:latin typeface="Avenir Next"/>
                <a:ea typeface="Avenir Next"/>
                <a:cs typeface="Avenir Next"/>
              </a:rPr>
              <a:t>H4</a:t>
            </a:r>
          </a:p>
        </p:txBody>
      </p:sp>
      <p:sp>
        <p:nvSpPr>
          <p:cNvPr id="16" name="Rectangle 15">
            <a:extLst>
              <a:ext uri="{FF2B5EF4-FFF2-40B4-BE49-F238E27FC236}">
                <a16:creationId xmlns:a16="http://schemas.microsoft.com/office/drawing/2014/main" id="{F833E7B3-E49F-4727-B783-B62BF89EE331}"/>
              </a:ext>
            </a:extLst>
          </p:cNvPr>
          <p:cNvSpPr>
            <a:spLocks noGrp="1"/>
          </p:cNvSpPr>
          <p:nvPr/>
        </p:nvSpPr>
        <p:spPr>
          <a:xfrm>
            <a:off x="1619250" y="4000500"/>
            <a:ext cx="2381250" cy="285750"/>
          </a:xfrm>
          <a:prstGeom prst="rect">
            <a:avLst/>
          </a:prstGeom>
          <a:noFill/>
          <a:ln w="0">
            <a:noFill/>
          </a:ln>
        </p:spPr>
        <p:txBody>
          <a:bodyPr wrap="square" lIns="0" tIns="0" rIns="0" bIns="0" anchor="ctr">
            <a:noAutofit/>
          </a:bodyPr>
          <a:lstStyle/>
          <a:p>
            <a:pPr algn="l">
              <a:lnSpc>
                <a:spcPct val="100000"/>
              </a:lnSpc>
              <a:buNone/>
              <a:defRPr sz="1500" b="1" i="0">
                <a:solidFill>
                  <a:srgbClr val="F5F1DF"/>
                </a:solidFill>
                <a:latin typeface="Avenir Next"/>
                <a:ea typeface="Avenir Next"/>
                <a:cs typeface="Avenir Next"/>
              </a:defRPr>
            </a:pPr>
            <a:r>
              <a:rPr sz="1500" b="1" i="0">
                <a:solidFill>
                  <a:srgbClr val="F5F1DF"/>
                </a:solidFill>
                <a:latin typeface="Avenir Next"/>
                <a:ea typeface="Avenir Next"/>
                <a:cs typeface="Avenir Next"/>
              </a:rPr>
              <a:t>Neural signature</a:t>
            </a:r>
          </a:p>
        </p:txBody>
      </p:sp>
      <p:sp>
        <p:nvSpPr>
          <p:cNvPr id="17" name="Rectangle 16">
            <a:extLst>
              <a:ext uri="{FF2B5EF4-FFF2-40B4-BE49-F238E27FC236}">
                <a16:creationId xmlns:a16="http://schemas.microsoft.com/office/drawing/2014/main" id="{AF3BF362-014E-4DDD-B372-322CFFC24E36}"/>
              </a:ext>
            </a:extLst>
          </p:cNvPr>
          <p:cNvSpPr>
            <a:spLocks noGrp="1"/>
          </p:cNvSpPr>
          <p:nvPr/>
        </p:nvSpPr>
        <p:spPr>
          <a:xfrm>
            <a:off x="4095750" y="3962400"/>
            <a:ext cx="7239000" cy="533400"/>
          </a:xfrm>
          <a:prstGeom prst="rect">
            <a:avLst/>
          </a:prstGeom>
          <a:noFill/>
          <a:ln w="0">
            <a:noFill/>
          </a:ln>
        </p:spPr>
        <p:txBody>
          <a:bodyPr wrap="square" lIns="0" tIns="0" rIns="0" bIns="0" anchor="ctr">
            <a:normAutofit/>
          </a:bodyPr>
          <a:lstStyle/>
          <a:p>
            <a:pPr algn="l">
              <a:lnSpc>
                <a:spcPct val="100000"/>
              </a:lnSpc>
              <a:buNone/>
              <a:defRPr sz="1425" b="0" i="0">
                <a:solidFill>
                  <a:srgbClr val="D9E5EC"/>
                </a:solidFill>
                <a:latin typeface="Avenir Next"/>
                <a:ea typeface="Avenir Next"/>
                <a:cs typeface="Avenir Next"/>
              </a:defRPr>
            </a:pPr>
            <a:r>
              <a:rPr sz="1425" b="0" i="0">
                <a:solidFill>
                  <a:srgbClr val="D9E5EC"/>
                </a:solidFill>
                <a:latin typeface="Avenir Next"/>
                <a:ea typeface="Avenir Next"/>
                <a:cs typeface="Avenir Next"/>
              </a:rPr>
              <a:t>Compare predefined neural outcomes after bhāvanā-guided versus standard inductions.</a:t>
            </a:r>
          </a:p>
        </p:txBody>
      </p:sp>
      <p:sp>
        <p:nvSpPr>
          <p:cNvPr id="18" name="Straight Connector 17">
            <a:extLst>
              <a:ext uri="{FF2B5EF4-FFF2-40B4-BE49-F238E27FC236}">
                <a16:creationId xmlns:a16="http://schemas.microsoft.com/office/drawing/2014/main" id="{472EC7F5-D507-4E81-BEF5-8DE61DF16FD0}"/>
              </a:ext>
            </a:extLst>
          </p:cNvPr>
          <p:cNvSpPr>
            <a:spLocks noGrp="1"/>
          </p:cNvSpPr>
          <p:nvPr/>
        </p:nvSpPr>
        <p:spPr>
          <a:xfrm>
            <a:off x="1619250" y="4610100"/>
            <a:ext cx="9715500" cy="0"/>
          </a:xfrm>
          <a:prstGeom prst="line">
            <a:avLst/>
          </a:prstGeom>
          <a:noFill/>
          <a:ln w="9525">
            <a:solidFill>
              <a:srgbClr val="1E3850"/>
            </a:solidFill>
            <a:prstDash val="solid"/>
          </a:ln>
        </p:spPr>
        <p:txBody>
          <a:bodyPr/>
          <a:lstStyle/>
          <a:p>
            <a:endParaRPr lang="en-US"/>
          </a:p>
        </p:txBody>
      </p:sp>
      <p:sp>
        <p:nvSpPr>
          <p:cNvPr id="19" name="Rectangle 18">
            <a:extLst>
              <a:ext uri="{FF2B5EF4-FFF2-40B4-BE49-F238E27FC236}">
                <a16:creationId xmlns:a16="http://schemas.microsoft.com/office/drawing/2014/main" id="{9709EAA6-9DC8-4F25-BF6D-0C8557E1CAF7}"/>
              </a:ext>
            </a:extLst>
          </p:cNvPr>
          <p:cNvSpPr>
            <a:spLocks noGrp="1"/>
          </p:cNvSpPr>
          <p:nvPr/>
        </p:nvSpPr>
        <p:spPr>
          <a:xfrm>
            <a:off x="704850" y="4857750"/>
            <a:ext cx="685800" cy="476250"/>
          </a:xfrm>
          <a:prstGeom prst="rect">
            <a:avLst/>
          </a:prstGeom>
          <a:noFill/>
          <a:ln w="0">
            <a:noFill/>
          </a:ln>
        </p:spPr>
        <p:txBody>
          <a:bodyPr wrap="square" lIns="0" tIns="0" rIns="0" bIns="0" anchor="ctr">
            <a:noAutofit/>
          </a:bodyPr>
          <a:lstStyle/>
          <a:p>
            <a:pPr algn="l">
              <a:lnSpc>
                <a:spcPct val="100000"/>
              </a:lnSpc>
              <a:buNone/>
              <a:defRPr sz="2250" b="1" i="0">
                <a:solidFill>
                  <a:srgbClr val="C73B56"/>
                </a:solidFill>
                <a:latin typeface="Avenir Next"/>
                <a:ea typeface="Avenir Next"/>
                <a:cs typeface="Avenir Next"/>
              </a:defRPr>
            </a:pPr>
            <a:r>
              <a:rPr sz="2250" b="1" i="0">
                <a:solidFill>
                  <a:srgbClr val="C73B56"/>
                </a:solidFill>
                <a:latin typeface="Avenir Next"/>
                <a:ea typeface="Avenir Next"/>
                <a:cs typeface="Avenir Next"/>
              </a:rPr>
              <a:t>H5</a:t>
            </a:r>
          </a:p>
        </p:txBody>
      </p:sp>
      <p:sp>
        <p:nvSpPr>
          <p:cNvPr id="20" name="Rectangle 19">
            <a:extLst>
              <a:ext uri="{FF2B5EF4-FFF2-40B4-BE49-F238E27FC236}">
                <a16:creationId xmlns:a16="http://schemas.microsoft.com/office/drawing/2014/main" id="{5E290758-7C3B-4792-A483-35C949AAB465}"/>
              </a:ext>
            </a:extLst>
          </p:cNvPr>
          <p:cNvSpPr>
            <a:spLocks noGrp="1"/>
          </p:cNvSpPr>
          <p:nvPr/>
        </p:nvSpPr>
        <p:spPr>
          <a:xfrm>
            <a:off x="1619250" y="4876800"/>
            <a:ext cx="2381250" cy="285750"/>
          </a:xfrm>
          <a:prstGeom prst="rect">
            <a:avLst/>
          </a:prstGeom>
          <a:noFill/>
          <a:ln w="0">
            <a:noFill/>
          </a:ln>
        </p:spPr>
        <p:txBody>
          <a:bodyPr wrap="square" lIns="0" tIns="0" rIns="0" bIns="0" anchor="ctr">
            <a:noAutofit/>
          </a:bodyPr>
          <a:lstStyle/>
          <a:p>
            <a:pPr algn="l">
              <a:lnSpc>
                <a:spcPct val="100000"/>
              </a:lnSpc>
              <a:buNone/>
              <a:defRPr sz="1500" b="1" i="0">
                <a:solidFill>
                  <a:srgbClr val="F5F1DF"/>
                </a:solidFill>
                <a:latin typeface="Avenir Next"/>
                <a:ea typeface="Avenir Next"/>
                <a:cs typeface="Avenir Next"/>
              </a:defRPr>
            </a:pPr>
            <a:r>
              <a:rPr sz="1500" b="1" i="0">
                <a:solidFill>
                  <a:srgbClr val="F5F1DF"/>
                </a:solidFill>
                <a:latin typeface="Avenir Next"/>
                <a:ea typeface="Avenir Next"/>
                <a:cs typeface="Avenir Next"/>
              </a:rPr>
              <a:t>Narrative comparison</a:t>
            </a:r>
          </a:p>
        </p:txBody>
      </p:sp>
      <p:sp>
        <p:nvSpPr>
          <p:cNvPr id="21" name="Rectangle 20">
            <a:extLst>
              <a:ext uri="{FF2B5EF4-FFF2-40B4-BE49-F238E27FC236}">
                <a16:creationId xmlns:a16="http://schemas.microsoft.com/office/drawing/2014/main" id="{B6CCAF41-77A3-44FE-962B-676079E60D05}"/>
              </a:ext>
            </a:extLst>
          </p:cNvPr>
          <p:cNvSpPr>
            <a:spLocks noGrp="1"/>
          </p:cNvSpPr>
          <p:nvPr/>
        </p:nvSpPr>
        <p:spPr>
          <a:xfrm>
            <a:off x="4095750" y="4838700"/>
            <a:ext cx="7239000" cy="533400"/>
          </a:xfrm>
          <a:prstGeom prst="rect">
            <a:avLst/>
          </a:prstGeom>
          <a:noFill/>
          <a:ln w="0">
            <a:noFill/>
          </a:ln>
        </p:spPr>
        <p:txBody>
          <a:bodyPr wrap="square" lIns="0" tIns="0" rIns="0" bIns="0" anchor="ctr">
            <a:normAutofit/>
          </a:bodyPr>
          <a:lstStyle/>
          <a:p>
            <a:pPr algn="l">
              <a:lnSpc>
                <a:spcPct val="100000"/>
              </a:lnSpc>
              <a:buNone/>
              <a:defRPr sz="1425" b="0" i="0">
                <a:solidFill>
                  <a:srgbClr val="D9E5EC"/>
                </a:solidFill>
                <a:latin typeface="Avenir Next"/>
                <a:ea typeface="Avenir Next"/>
                <a:cs typeface="Avenir Next"/>
              </a:defRPr>
            </a:pPr>
            <a:r>
              <a:rPr sz="1425" b="0" i="0">
                <a:solidFill>
                  <a:srgbClr val="D9E5EC"/>
                </a:solidFill>
                <a:latin typeface="Avenir Next"/>
                <a:ea typeface="Avenir Next"/>
                <a:cs typeface="Avenir Next"/>
              </a:rPr>
              <a:t>Cūḍālā-style narrative outperforms matched direct suggestion on self-referential rigidity.</a:t>
            </a:r>
          </a:p>
        </p:txBody>
      </p:sp>
      <p:sp>
        <p:nvSpPr>
          <p:cNvPr id="22" name="Straight Connector 21">
            <a:extLst>
              <a:ext uri="{FF2B5EF4-FFF2-40B4-BE49-F238E27FC236}">
                <a16:creationId xmlns:a16="http://schemas.microsoft.com/office/drawing/2014/main" id="{22D8C290-D0F9-49EA-903C-A961C9A093DB}"/>
              </a:ext>
            </a:extLst>
          </p:cNvPr>
          <p:cNvSpPr>
            <a:spLocks noGrp="1"/>
          </p:cNvSpPr>
          <p:nvPr/>
        </p:nvSpPr>
        <p:spPr>
          <a:xfrm>
            <a:off x="1619250" y="5486400"/>
            <a:ext cx="9715500" cy="0"/>
          </a:xfrm>
          <a:prstGeom prst="line">
            <a:avLst/>
          </a:prstGeom>
          <a:noFill/>
          <a:ln w="9525">
            <a:solidFill>
              <a:srgbClr val="1E3850"/>
            </a:solidFill>
            <a:prstDash val="solid"/>
          </a:ln>
        </p:spPr>
        <p:txBody>
          <a:bodyPr/>
          <a:lstStyle/>
          <a:p>
            <a:endParaRPr lang="en-US"/>
          </a:p>
        </p:txBody>
      </p:sp>
      <p:sp>
        <p:nvSpPr>
          <p:cNvPr id="23" name="Rounded Rectangle 22">
            <a:extLst>
              <a:ext uri="{FF2B5EF4-FFF2-40B4-BE49-F238E27FC236}">
                <a16:creationId xmlns:a16="http://schemas.microsoft.com/office/drawing/2014/main" id="{38B5A21E-D15E-40CE-8C22-8D1AE5A46218}"/>
              </a:ext>
            </a:extLst>
          </p:cNvPr>
          <p:cNvSpPr>
            <a:spLocks noGrp="1"/>
          </p:cNvSpPr>
          <p:nvPr/>
        </p:nvSpPr>
        <p:spPr>
          <a:xfrm>
            <a:off x="704850" y="5791200"/>
            <a:ext cx="10629900" cy="495300"/>
          </a:xfrm>
          <a:prstGeom prst="roundRect">
            <a:avLst>
              <a:gd name="adj" fmla="val 17308"/>
            </a:avLst>
          </a:prstGeom>
          <a:solidFill>
            <a:srgbClr val="0B1E34"/>
          </a:solidFill>
          <a:ln w="9525">
            <a:solidFill>
              <a:srgbClr val="DCA642"/>
            </a:solidFill>
            <a:prstDash val="solid"/>
          </a:ln>
        </p:spPr>
        <p:txBody>
          <a:bodyPr/>
          <a:lstStyle/>
          <a:p>
            <a:endParaRPr lang="en-US"/>
          </a:p>
        </p:txBody>
      </p:sp>
      <p:sp>
        <p:nvSpPr>
          <p:cNvPr id="24" name="Rectangle 23">
            <a:extLst>
              <a:ext uri="{FF2B5EF4-FFF2-40B4-BE49-F238E27FC236}">
                <a16:creationId xmlns:a16="http://schemas.microsoft.com/office/drawing/2014/main" id="{AC827EC6-141D-4EAF-ABAF-4382E985553E}"/>
              </a:ext>
            </a:extLst>
          </p:cNvPr>
          <p:cNvSpPr>
            <a:spLocks noGrp="1"/>
          </p:cNvSpPr>
          <p:nvPr/>
        </p:nvSpPr>
        <p:spPr>
          <a:xfrm>
            <a:off x="914400" y="5905500"/>
            <a:ext cx="1809750" cy="228600"/>
          </a:xfrm>
          <a:prstGeom prst="rect">
            <a:avLst/>
          </a:prstGeom>
          <a:noFill/>
          <a:ln w="0">
            <a:noFill/>
          </a:ln>
        </p:spPr>
        <p:txBody>
          <a:bodyPr wrap="square" lIns="0" tIns="0" rIns="0" bIns="0" anchor="ctr">
            <a:noAutofit/>
          </a:bodyPr>
          <a:lstStyle/>
          <a:p>
            <a:pPr algn="l">
              <a:lnSpc>
                <a:spcPct val="100000"/>
              </a:lnSpc>
              <a:buNone/>
              <a:defRPr sz="1125" b="1" i="0">
                <a:solidFill>
                  <a:srgbClr val="F4C95A"/>
                </a:solidFill>
                <a:latin typeface="Avenir Next"/>
                <a:ea typeface="Avenir Next"/>
                <a:cs typeface="Avenir Next"/>
              </a:defRPr>
            </a:pPr>
            <a:r>
              <a:rPr sz="1125" b="1" i="0">
                <a:solidFill>
                  <a:srgbClr val="F4C95A"/>
                </a:solidFill>
                <a:latin typeface="Avenir Next"/>
                <a:ea typeface="Avenir Next"/>
                <a:cs typeface="Avenir Next"/>
              </a:rPr>
              <a:t>Before H1</a:t>
            </a:r>
          </a:p>
        </p:txBody>
      </p:sp>
      <p:sp>
        <p:nvSpPr>
          <p:cNvPr id="25" name="Rectangle 24">
            <a:extLst>
              <a:ext uri="{FF2B5EF4-FFF2-40B4-BE49-F238E27FC236}">
                <a16:creationId xmlns:a16="http://schemas.microsoft.com/office/drawing/2014/main" id="{7D472686-C835-4AB6-B3F9-B33CC6654517}"/>
              </a:ext>
            </a:extLst>
          </p:cNvPr>
          <p:cNvSpPr>
            <a:spLocks noGrp="1"/>
          </p:cNvSpPr>
          <p:nvPr/>
        </p:nvSpPr>
        <p:spPr>
          <a:xfrm>
            <a:off x="2743200" y="5867400"/>
            <a:ext cx="8305800" cy="285750"/>
          </a:xfrm>
          <a:prstGeom prst="rect">
            <a:avLst/>
          </a:prstGeom>
          <a:noFill/>
          <a:ln w="0">
            <a:noFill/>
          </a:ln>
        </p:spPr>
        <p:txBody>
          <a:bodyPr wrap="square" lIns="0" tIns="0" rIns="0" bIns="0" anchor="ctr">
            <a:normAutofit/>
          </a:bodyPr>
          <a:lstStyle/>
          <a:p>
            <a:pPr algn="l">
              <a:lnSpc>
                <a:spcPct val="100000"/>
              </a:lnSpc>
              <a:buNone/>
              <a:defRPr sz="1275" b="0" i="0">
                <a:solidFill>
                  <a:srgbClr val="F5F1DF"/>
                </a:solidFill>
                <a:latin typeface="Avenir Next"/>
                <a:ea typeface="Avenir Next"/>
                <a:cs typeface="Avenir Next"/>
              </a:defRPr>
            </a:pPr>
            <a:r>
              <a:rPr sz="1275" b="0" i="0">
                <a:solidFill>
                  <a:srgbClr val="F5F1DF"/>
                </a:solidFill>
                <a:latin typeface="Avenir Next"/>
                <a:ea typeface="Avenir Next"/>
                <a:cs typeface="Avenir Next"/>
              </a:rPr>
              <a:t>Complete FP20 psychometric validation and preregister outcomes before efficacy testing.</a:t>
            </a:r>
          </a:p>
        </p:txBody>
      </p:sp>
      <p:sp>
        <p:nvSpPr>
          <p:cNvPr id="26" name="Straight Connector 25">
            <a:extLst>
              <a:ext uri="{FF2B5EF4-FFF2-40B4-BE49-F238E27FC236}">
                <a16:creationId xmlns:a16="http://schemas.microsoft.com/office/drawing/2014/main" id="{C453C3C7-F376-4C5F-B480-F941CFB5B9CE}"/>
              </a:ext>
            </a:extLst>
          </p:cNvPr>
          <p:cNvSpPr>
            <a:spLocks noGrp="1"/>
          </p:cNvSpPr>
          <p:nvPr/>
        </p:nvSpPr>
        <p:spPr>
          <a:xfrm>
            <a:off x="571500" y="6419850"/>
            <a:ext cx="11049000" cy="0"/>
          </a:xfrm>
          <a:prstGeom prst="line">
            <a:avLst/>
          </a:prstGeom>
          <a:noFill/>
          <a:ln w="9525">
            <a:solidFill>
              <a:srgbClr val="25415A"/>
            </a:solidFill>
            <a:prstDash val="solid"/>
          </a:ln>
        </p:spPr>
        <p:txBody>
          <a:bodyPr/>
          <a:lstStyle/>
          <a:p>
            <a:endParaRPr lang="en-US"/>
          </a:p>
        </p:txBody>
      </p:sp>
      <p:sp>
        <p:nvSpPr>
          <p:cNvPr id="27" name="Rectangle 26">
            <a:extLst>
              <a:ext uri="{FF2B5EF4-FFF2-40B4-BE49-F238E27FC236}">
                <a16:creationId xmlns:a16="http://schemas.microsoft.com/office/drawing/2014/main" id="{FB9FFA7A-57E3-46FC-8F08-E33D63CD2D47}"/>
              </a:ext>
            </a:extLst>
          </p:cNvPr>
          <p:cNvSpPr>
            <a:spLocks noGrp="1"/>
          </p:cNvSpPr>
          <p:nvPr/>
        </p:nvSpPr>
        <p:spPr>
          <a:xfrm>
            <a:off x="571500" y="6515100"/>
            <a:ext cx="9906000" cy="219075"/>
          </a:xfrm>
          <a:prstGeom prst="rect">
            <a:avLst/>
          </a:prstGeom>
          <a:noFill/>
          <a:ln w="0">
            <a:noFill/>
          </a:ln>
        </p:spPr>
        <p:txBody>
          <a:bodyPr wrap="square" lIns="0" tIns="0" rIns="0" bIns="0" anchor="ctr">
            <a:noAutofit/>
          </a:bodyPr>
          <a:lstStyle/>
          <a:p>
            <a:pPr algn="l">
              <a:lnSpc>
                <a:spcPct val="100000"/>
              </a:lnSpc>
              <a:buNone/>
              <a:defRPr sz="938" b="0" i="0">
                <a:solidFill>
                  <a:srgbClr val="9FB0C0"/>
                </a:solidFill>
                <a:latin typeface="Avenir Next"/>
                <a:ea typeface="Avenir Next"/>
                <a:cs typeface="Avenir Next"/>
              </a:defRPr>
            </a:pPr>
            <a:r>
              <a:rPr sz="938" b="0" i="0">
                <a:solidFill>
                  <a:srgbClr val="9FB0C0"/>
                </a:solidFill>
                <a:latin typeface="Avenir Next"/>
                <a:ea typeface="Avenir Next"/>
                <a:cs typeface="Avenir Next"/>
              </a:rPr>
              <a:t>Source: Gallardo (2026), Section 12.5. H1 and H2 are identified as priorities.</a:t>
            </a:r>
          </a:p>
        </p:txBody>
      </p:sp>
      <p:sp>
        <p:nvSpPr>
          <p:cNvPr id="28" name="Rectangle 27">
            <a:extLst>
              <a:ext uri="{FF2B5EF4-FFF2-40B4-BE49-F238E27FC236}">
                <a16:creationId xmlns:a16="http://schemas.microsoft.com/office/drawing/2014/main" id="{DD965E5E-3F01-4E8A-ADE1-014BD62B9FEC}"/>
              </a:ext>
            </a:extLst>
          </p:cNvPr>
          <p:cNvSpPr>
            <a:spLocks noGrp="1"/>
          </p:cNvSpPr>
          <p:nvPr/>
        </p:nvSpPr>
        <p:spPr>
          <a:xfrm>
            <a:off x="10953750" y="6486525"/>
            <a:ext cx="666750" cy="238125"/>
          </a:xfrm>
          <a:prstGeom prst="rect">
            <a:avLst/>
          </a:prstGeom>
          <a:noFill/>
          <a:ln w="0">
            <a:noFill/>
          </a:ln>
        </p:spPr>
        <p:txBody>
          <a:bodyPr wrap="square" lIns="0" tIns="0" rIns="0" bIns="0" anchor="ctr">
            <a:noAutofit/>
          </a:bodyPr>
          <a:lstStyle/>
          <a:p>
            <a:pPr algn="r">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15</a:t>
            </a:r>
          </a:p>
        </p:txBody>
      </p:sp>
    </p:spTree>
    <p:extLst>
      <p:ext uri="{BB962C8B-B14F-4D97-AF65-F5344CB8AC3E}">
        <p14:creationId xmlns:p14="http://schemas.microsoft.com/office/powerpoint/2010/main" val="1908141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20D1D"/>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a:blip r:embed="rId3"/>
          <a:srcRect t="27" b="27"/>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FFB79126-B5B0-4F56-ACBD-81A7B94D0D6B}"/>
              </a:ext>
            </a:extLst>
          </p:cNvPr>
          <p:cNvSpPr>
            <a:spLocks noGrp="1"/>
          </p:cNvSpPr>
          <p:nvPr/>
        </p:nvSpPr>
        <p:spPr>
          <a:xfrm>
            <a:off x="0" y="0"/>
            <a:ext cx="12192000" cy="6858000"/>
          </a:xfrm>
          <a:prstGeom prst="rect">
            <a:avLst/>
          </a:prstGeom>
          <a:solidFill>
            <a:srgbClr val="001020">
              <a:alpha val="74000"/>
            </a:srgbClr>
          </a:solidFill>
          <a:ln w="0">
            <a:noFill/>
          </a:ln>
        </p:spPr>
        <p:txBody>
          <a:bodyPr/>
          <a:lstStyle/>
          <a:p>
            <a:endParaRPr lang="en-US"/>
          </a:p>
        </p:txBody>
      </p:sp>
      <p:sp>
        <p:nvSpPr>
          <p:cNvPr id="3" name="Rectangle 2">
            <a:extLst>
              <a:ext uri="{FF2B5EF4-FFF2-40B4-BE49-F238E27FC236}">
                <a16:creationId xmlns:a16="http://schemas.microsoft.com/office/drawing/2014/main" id="{E9CA983C-F401-490F-BFEF-CFB20B781410}"/>
              </a:ext>
            </a:extLst>
          </p:cNvPr>
          <p:cNvSpPr>
            <a:spLocks noGrp="1"/>
          </p:cNvSpPr>
          <p:nvPr/>
        </p:nvSpPr>
        <p:spPr>
          <a:xfrm>
            <a:off x="571500" y="381000"/>
            <a:ext cx="10763250" cy="590550"/>
          </a:xfrm>
          <a:prstGeom prst="rect">
            <a:avLst/>
          </a:prstGeom>
          <a:noFill/>
          <a:ln w="0">
            <a:noFill/>
          </a:ln>
        </p:spPr>
        <p:txBody>
          <a:bodyPr wrap="square" lIns="0" tIns="0" rIns="0" bIns="0" anchor="ctr">
            <a:noAutofit/>
          </a:bodyPr>
          <a:lstStyle/>
          <a:p>
            <a:pPr algn="l">
              <a:lnSpc>
                <a:spcPct val="100000"/>
              </a:lnSpc>
              <a:buNone/>
              <a:defRPr sz="2850" b="1" i="0">
                <a:solidFill>
                  <a:srgbClr val="F5F1DF"/>
                </a:solidFill>
                <a:latin typeface="Avenir Next"/>
                <a:ea typeface="Avenir Next"/>
                <a:cs typeface="Avenir Next"/>
              </a:defRPr>
            </a:pPr>
            <a:r>
              <a:rPr sz="2850" b="1" i="0">
                <a:solidFill>
                  <a:srgbClr val="F5F1DF"/>
                </a:solidFill>
                <a:latin typeface="Avenir Next"/>
                <a:ea typeface="Avenir Next"/>
                <a:cs typeface="Avenir Next"/>
              </a:rPr>
              <a:t>Selected reading and paper access</a:t>
            </a:r>
          </a:p>
        </p:txBody>
      </p:sp>
      <p:sp>
        <p:nvSpPr>
          <p:cNvPr id="4" name="Straight Connector 3">
            <a:extLst>
              <a:ext uri="{FF2B5EF4-FFF2-40B4-BE49-F238E27FC236}">
                <a16:creationId xmlns:a16="http://schemas.microsoft.com/office/drawing/2014/main" id="{2D8686A0-35B8-4ED6-BD26-5DE35F14444A}"/>
              </a:ext>
            </a:extLst>
          </p:cNvPr>
          <p:cNvSpPr>
            <a:spLocks noGrp="1"/>
          </p:cNvSpPr>
          <p:nvPr/>
        </p:nvSpPr>
        <p:spPr>
          <a:xfrm>
            <a:off x="571500" y="1028700"/>
            <a:ext cx="838200" cy="0"/>
          </a:xfrm>
          <a:prstGeom prst="line">
            <a:avLst/>
          </a:prstGeom>
          <a:noFill/>
          <a:ln w="38100">
            <a:solidFill>
              <a:srgbClr val="F4C95A"/>
            </a:solidFill>
            <a:prstDash val="solid"/>
          </a:ln>
        </p:spPr>
        <p:txBody>
          <a:bodyPr/>
          <a:lstStyle/>
          <a:p>
            <a:endParaRPr lang="en-US"/>
          </a:p>
        </p:txBody>
      </p:sp>
      <p:sp>
        <p:nvSpPr>
          <p:cNvPr id="5" name="Rectangle 4">
            <a:extLst>
              <a:ext uri="{FF2B5EF4-FFF2-40B4-BE49-F238E27FC236}">
                <a16:creationId xmlns:a16="http://schemas.microsoft.com/office/drawing/2014/main" id="{4F71B2E5-E688-4A10-8108-E8A322E94FD6}"/>
              </a:ext>
            </a:extLst>
          </p:cNvPr>
          <p:cNvSpPr>
            <a:spLocks noGrp="1"/>
          </p:cNvSpPr>
          <p:nvPr/>
        </p:nvSpPr>
        <p:spPr>
          <a:xfrm>
            <a:off x="704850" y="1352550"/>
            <a:ext cx="4476750" cy="228600"/>
          </a:xfrm>
          <a:prstGeom prst="rect">
            <a:avLst/>
          </a:prstGeom>
          <a:noFill/>
          <a:ln w="0">
            <a:noFill/>
          </a:ln>
        </p:spPr>
        <p:txBody>
          <a:bodyPr wrap="square" lIns="0" tIns="0" rIns="0" bIns="0" anchor="ctr">
            <a:noAutofit/>
          </a:bodyPr>
          <a:lstStyle/>
          <a:p>
            <a:pPr algn="l">
              <a:lnSpc>
                <a:spcPct val="100000"/>
              </a:lnSpc>
              <a:buNone/>
              <a:defRPr sz="1050" b="1" i="0">
                <a:solidFill>
                  <a:srgbClr val="18A7A7"/>
                </a:solidFill>
                <a:latin typeface="Avenir Next"/>
                <a:ea typeface="Avenir Next"/>
                <a:cs typeface="Avenir Next"/>
              </a:defRPr>
            </a:pPr>
            <a:r>
              <a:rPr sz="1050" b="1" i="0">
                <a:solidFill>
                  <a:srgbClr val="18A7A7"/>
                </a:solidFill>
                <a:latin typeface="Avenir Next"/>
                <a:ea typeface="Avenir Next"/>
                <a:cs typeface="Avenir Next"/>
              </a:rPr>
              <a:t>TEXT, HISTORY AND PHILOSOPHY</a:t>
            </a:r>
          </a:p>
        </p:txBody>
      </p:sp>
      <p:sp>
        <p:nvSpPr>
          <p:cNvPr id="6" name="Rectangle 5">
            <a:extLst>
              <a:ext uri="{FF2B5EF4-FFF2-40B4-BE49-F238E27FC236}">
                <a16:creationId xmlns:a16="http://schemas.microsoft.com/office/drawing/2014/main" id="{3335A664-FC3F-498E-863B-B7852E8AF03D}"/>
              </a:ext>
            </a:extLst>
          </p:cNvPr>
          <p:cNvSpPr>
            <a:spLocks noGrp="1"/>
          </p:cNvSpPr>
          <p:nvPr/>
        </p:nvSpPr>
        <p:spPr>
          <a:xfrm>
            <a:off x="704850" y="1714500"/>
            <a:ext cx="4953000" cy="590550"/>
          </a:xfrm>
          <a:prstGeom prst="rect">
            <a:avLst/>
          </a:prstGeom>
          <a:noFill/>
          <a:ln w="0">
            <a:noFill/>
          </a:ln>
        </p:spPr>
        <p:txBody>
          <a:bodyPr wrap="square" lIns="0" tIns="0" rIns="0" bIns="0" anchor="t">
            <a:normAutofit/>
          </a:bodyPr>
          <a:lstStyle/>
          <a:p>
            <a:pPr algn="l">
              <a:lnSpc>
                <a:spcPct val="100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Gallardo, L. M. (2026). The Supreme Yoga and the Science of Suggestion. WHF Research Lab.</a:t>
            </a:r>
          </a:p>
        </p:txBody>
      </p:sp>
      <p:sp>
        <p:nvSpPr>
          <p:cNvPr id="7" name="Rectangle 6">
            <a:extLst>
              <a:ext uri="{FF2B5EF4-FFF2-40B4-BE49-F238E27FC236}">
                <a16:creationId xmlns:a16="http://schemas.microsoft.com/office/drawing/2014/main" id="{4F50AF96-5970-46B6-87CF-182BEF27FE5E}"/>
              </a:ext>
            </a:extLst>
          </p:cNvPr>
          <p:cNvSpPr>
            <a:spLocks noGrp="1"/>
          </p:cNvSpPr>
          <p:nvPr/>
        </p:nvSpPr>
        <p:spPr>
          <a:xfrm>
            <a:off x="704850" y="2438400"/>
            <a:ext cx="4953000" cy="590550"/>
          </a:xfrm>
          <a:prstGeom prst="rect">
            <a:avLst/>
          </a:prstGeom>
          <a:noFill/>
          <a:ln w="0">
            <a:noFill/>
          </a:ln>
        </p:spPr>
        <p:txBody>
          <a:bodyPr wrap="square" lIns="0" tIns="0" rIns="0" bIns="0" anchor="t">
            <a:normAutofit/>
          </a:bodyPr>
          <a:lstStyle/>
          <a:p>
            <a:pPr algn="l">
              <a:lnSpc>
                <a:spcPct val="100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Slaje, W. (2000). Liberation from Intentionality and Involvement. Journal of Indian Philosophy, 28.</a:t>
            </a:r>
          </a:p>
        </p:txBody>
      </p:sp>
      <p:sp>
        <p:nvSpPr>
          <p:cNvPr id="8" name="Rectangle 7">
            <a:extLst>
              <a:ext uri="{FF2B5EF4-FFF2-40B4-BE49-F238E27FC236}">
                <a16:creationId xmlns:a16="http://schemas.microsoft.com/office/drawing/2014/main" id="{97993F50-046C-4BC5-9E96-3875E700811F}"/>
              </a:ext>
            </a:extLst>
          </p:cNvPr>
          <p:cNvSpPr>
            <a:spLocks noGrp="1"/>
          </p:cNvSpPr>
          <p:nvPr/>
        </p:nvSpPr>
        <p:spPr>
          <a:xfrm>
            <a:off x="704850" y="3162300"/>
            <a:ext cx="4953000" cy="590550"/>
          </a:xfrm>
          <a:prstGeom prst="rect">
            <a:avLst/>
          </a:prstGeom>
          <a:noFill/>
          <a:ln w="0">
            <a:noFill/>
          </a:ln>
        </p:spPr>
        <p:txBody>
          <a:bodyPr wrap="square" lIns="0" tIns="0" rIns="0" bIns="0" anchor="t">
            <a:normAutofit/>
          </a:bodyPr>
          <a:lstStyle/>
          <a:p>
            <a:pPr algn="l">
              <a:lnSpc>
                <a:spcPct val="100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Venkatesananda, S. (1993). Vasiṣṭha's Yoga. SUNY Press.</a:t>
            </a:r>
          </a:p>
        </p:txBody>
      </p:sp>
      <p:sp>
        <p:nvSpPr>
          <p:cNvPr id="9" name="Rectangle 8">
            <a:extLst>
              <a:ext uri="{FF2B5EF4-FFF2-40B4-BE49-F238E27FC236}">
                <a16:creationId xmlns:a16="http://schemas.microsoft.com/office/drawing/2014/main" id="{C7970CD8-05BD-48FE-820C-6517EE22C7FC}"/>
              </a:ext>
            </a:extLst>
          </p:cNvPr>
          <p:cNvSpPr>
            <a:spLocks noGrp="1"/>
          </p:cNvSpPr>
          <p:nvPr/>
        </p:nvSpPr>
        <p:spPr>
          <a:xfrm>
            <a:off x="704850" y="3886200"/>
            <a:ext cx="4953000" cy="590550"/>
          </a:xfrm>
          <a:prstGeom prst="rect">
            <a:avLst/>
          </a:prstGeom>
          <a:noFill/>
          <a:ln w="0">
            <a:noFill/>
          </a:ln>
        </p:spPr>
        <p:txBody>
          <a:bodyPr wrap="square" lIns="0" tIns="0" rIns="0" bIns="0" anchor="t">
            <a:normAutofit/>
          </a:bodyPr>
          <a:lstStyle/>
          <a:p>
            <a:pPr algn="l">
              <a:lnSpc>
                <a:spcPct val="100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Roberts, M. A. (2016). Abbé Faria: From Lucid Sleep to Hypnosis. American Journal of Psychiatry, 173.</a:t>
            </a:r>
          </a:p>
        </p:txBody>
      </p:sp>
      <p:sp>
        <p:nvSpPr>
          <p:cNvPr id="10" name="Rectangle 9">
            <a:extLst>
              <a:ext uri="{FF2B5EF4-FFF2-40B4-BE49-F238E27FC236}">
                <a16:creationId xmlns:a16="http://schemas.microsoft.com/office/drawing/2014/main" id="{00BA7216-9A6A-4641-B93C-570CE8AD37C2}"/>
              </a:ext>
            </a:extLst>
          </p:cNvPr>
          <p:cNvSpPr>
            <a:spLocks noGrp="1"/>
          </p:cNvSpPr>
          <p:nvPr/>
        </p:nvSpPr>
        <p:spPr>
          <a:xfrm>
            <a:off x="704850" y="4610100"/>
            <a:ext cx="4953000" cy="590550"/>
          </a:xfrm>
          <a:prstGeom prst="rect">
            <a:avLst/>
          </a:prstGeom>
          <a:noFill/>
          <a:ln w="0">
            <a:noFill/>
          </a:ln>
        </p:spPr>
        <p:txBody>
          <a:bodyPr wrap="square" lIns="0" tIns="0" rIns="0" bIns="0" anchor="t">
            <a:normAutofit/>
          </a:bodyPr>
          <a:lstStyle/>
          <a:p>
            <a:pPr algn="l">
              <a:lnSpc>
                <a:spcPct val="100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Ernst, W. (1995). ‘Under the influence’ in British India. Psychological Medicine, 25.</a:t>
            </a:r>
          </a:p>
        </p:txBody>
      </p:sp>
      <p:sp>
        <p:nvSpPr>
          <p:cNvPr id="11" name="Rectangle 10">
            <a:extLst>
              <a:ext uri="{FF2B5EF4-FFF2-40B4-BE49-F238E27FC236}">
                <a16:creationId xmlns:a16="http://schemas.microsoft.com/office/drawing/2014/main" id="{155B6A54-55FC-46A1-8564-BBEB0BBC29CA}"/>
              </a:ext>
            </a:extLst>
          </p:cNvPr>
          <p:cNvSpPr>
            <a:spLocks noGrp="1"/>
          </p:cNvSpPr>
          <p:nvPr/>
        </p:nvSpPr>
        <p:spPr>
          <a:xfrm>
            <a:off x="6286500" y="1352550"/>
            <a:ext cx="4953000" cy="228600"/>
          </a:xfrm>
          <a:prstGeom prst="rect">
            <a:avLst/>
          </a:prstGeom>
          <a:noFill/>
          <a:ln w="0">
            <a:noFill/>
          </a:ln>
        </p:spPr>
        <p:txBody>
          <a:bodyPr wrap="square" lIns="0" tIns="0" rIns="0" bIns="0" anchor="ctr">
            <a:noAutofit/>
          </a:bodyPr>
          <a:lstStyle/>
          <a:p>
            <a:pPr algn="l">
              <a:lnSpc>
                <a:spcPct val="100000"/>
              </a:lnSpc>
              <a:buNone/>
              <a:defRPr sz="1050" b="1" i="0">
                <a:solidFill>
                  <a:srgbClr val="8B5CF6"/>
                </a:solidFill>
                <a:latin typeface="Avenir Next"/>
                <a:ea typeface="Avenir Next"/>
                <a:cs typeface="Avenir Next"/>
              </a:defRPr>
            </a:pPr>
            <a:r>
              <a:rPr sz="1050" b="1" i="0">
                <a:solidFill>
                  <a:srgbClr val="8B5CF6"/>
                </a:solidFill>
                <a:latin typeface="Avenir Next"/>
                <a:ea typeface="Avenir Next"/>
                <a:cs typeface="Avenir Next"/>
              </a:rPr>
              <a:t>HYPNOSIS, NEUROSCIENCE AND OUTCOMES</a:t>
            </a:r>
          </a:p>
        </p:txBody>
      </p:sp>
      <p:sp>
        <p:nvSpPr>
          <p:cNvPr id="12" name="Rectangle 11">
            <a:extLst>
              <a:ext uri="{FF2B5EF4-FFF2-40B4-BE49-F238E27FC236}">
                <a16:creationId xmlns:a16="http://schemas.microsoft.com/office/drawing/2014/main" id="{DC9D8A0C-99F1-4C08-8FF6-66106D5EBE69}"/>
              </a:ext>
            </a:extLst>
          </p:cNvPr>
          <p:cNvSpPr>
            <a:spLocks noGrp="1"/>
          </p:cNvSpPr>
          <p:nvPr/>
        </p:nvSpPr>
        <p:spPr>
          <a:xfrm>
            <a:off x="6286500" y="1714500"/>
            <a:ext cx="4953000" cy="590550"/>
          </a:xfrm>
          <a:prstGeom prst="rect">
            <a:avLst/>
          </a:prstGeom>
          <a:noFill/>
          <a:ln w="0">
            <a:noFill/>
          </a:ln>
        </p:spPr>
        <p:txBody>
          <a:bodyPr wrap="square" lIns="0" tIns="0" rIns="0" bIns="0" anchor="t">
            <a:normAutofit/>
          </a:bodyPr>
          <a:lstStyle/>
          <a:p>
            <a:pPr algn="l">
              <a:lnSpc>
                <a:spcPct val="100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Oakley, D. A., &amp; Halligan, P. W. (2013). Hypnotic suggestion: Opportunities for cognitive neuroscience. Nature Reviews Neuroscience, 14.</a:t>
            </a:r>
          </a:p>
        </p:txBody>
      </p:sp>
      <p:sp>
        <p:nvSpPr>
          <p:cNvPr id="13" name="Rectangle 12">
            <a:extLst>
              <a:ext uri="{FF2B5EF4-FFF2-40B4-BE49-F238E27FC236}">
                <a16:creationId xmlns:a16="http://schemas.microsoft.com/office/drawing/2014/main" id="{BBD8BDDB-6DE9-4251-8526-5E851BB1CA29}"/>
              </a:ext>
            </a:extLst>
          </p:cNvPr>
          <p:cNvSpPr>
            <a:spLocks noGrp="1"/>
          </p:cNvSpPr>
          <p:nvPr/>
        </p:nvSpPr>
        <p:spPr>
          <a:xfrm>
            <a:off x="6286500" y="2438400"/>
            <a:ext cx="4953000" cy="590550"/>
          </a:xfrm>
          <a:prstGeom prst="rect">
            <a:avLst/>
          </a:prstGeom>
          <a:noFill/>
          <a:ln w="0">
            <a:noFill/>
          </a:ln>
        </p:spPr>
        <p:txBody>
          <a:bodyPr wrap="square" lIns="0" tIns="0" rIns="0" bIns="0" anchor="t">
            <a:normAutofit/>
          </a:bodyPr>
          <a:lstStyle/>
          <a:p>
            <a:pPr algn="l">
              <a:lnSpc>
                <a:spcPct val="100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Jiang, H., et al. (2016). Brain Activity and Functional Connectivity Associated with Hypnosis. Cerebral Cortex, 27.</a:t>
            </a:r>
          </a:p>
        </p:txBody>
      </p:sp>
      <p:sp>
        <p:nvSpPr>
          <p:cNvPr id="14" name="Rectangle 13">
            <a:extLst>
              <a:ext uri="{FF2B5EF4-FFF2-40B4-BE49-F238E27FC236}">
                <a16:creationId xmlns:a16="http://schemas.microsoft.com/office/drawing/2014/main" id="{2EF932F5-892C-43E5-95D4-3ACE69DF1034}"/>
              </a:ext>
            </a:extLst>
          </p:cNvPr>
          <p:cNvSpPr>
            <a:spLocks noGrp="1"/>
          </p:cNvSpPr>
          <p:nvPr/>
        </p:nvSpPr>
        <p:spPr>
          <a:xfrm>
            <a:off x="6286500" y="3162300"/>
            <a:ext cx="4953000" cy="590550"/>
          </a:xfrm>
          <a:prstGeom prst="rect">
            <a:avLst/>
          </a:prstGeom>
          <a:noFill/>
          <a:ln w="0">
            <a:noFill/>
          </a:ln>
        </p:spPr>
        <p:txBody>
          <a:bodyPr wrap="square" lIns="0" tIns="0" rIns="0" bIns="0" anchor="t">
            <a:normAutofit/>
          </a:bodyPr>
          <a:lstStyle/>
          <a:p>
            <a:pPr algn="l">
              <a:lnSpc>
                <a:spcPct val="100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Wolf, T. G., et al. (2022). Functional Changes in Brain Activity Using Hypnosis: A Systematic Review. Brain Sciences, 12.</a:t>
            </a:r>
          </a:p>
        </p:txBody>
      </p:sp>
      <p:sp>
        <p:nvSpPr>
          <p:cNvPr id="15" name="Rectangle 14">
            <a:extLst>
              <a:ext uri="{FF2B5EF4-FFF2-40B4-BE49-F238E27FC236}">
                <a16:creationId xmlns:a16="http://schemas.microsoft.com/office/drawing/2014/main" id="{4D47340F-30EE-46D8-95FF-A7D9EEBFE956}"/>
              </a:ext>
            </a:extLst>
          </p:cNvPr>
          <p:cNvSpPr>
            <a:spLocks noGrp="1"/>
          </p:cNvSpPr>
          <p:nvPr/>
        </p:nvSpPr>
        <p:spPr>
          <a:xfrm>
            <a:off x="6286500" y="3886200"/>
            <a:ext cx="4953000" cy="590550"/>
          </a:xfrm>
          <a:prstGeom prst="rect">
            <a:avLst/>
          </a:prstGeom>
          <a:noFill/>
          <a:ln w="0">
            <a:noFill/>
          </a:ln>
        </p:spPr>
        <p:txBody>
          <a:bodyPr wrap="square" lIns="0" tIns="0" rIns="0" bIns="0" anchor="t">
            <a:normAutofit/>
          </a:bodyPr>
          <a:lstStyle/>
          <a:p>
            <a:pPr algn="l">
              <a:lnSpc>
                <a:spcPct val="100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Rosendahl, J., et al. (2024). Meta-analytic evidence on the efficacy of hypnosis. Frontiers in Psychology, 14.</a:t>
            </a:r>
          </a:p>
        </p:txBody>
      </p:sp>
      <p:sp>
        <p:nvSpPr>
          <p:cNvPr id="16" name="Rectangle 15">
            <a:extLst>
              <a:ext uri="{FF2B5EF4-FFF2-40B4-BE49-F238E27FC236}">
                <a16:creationId xmlns:a16="http://schemas.microsoft.com/office/drawing/2014/main" id="{69E1D7EE-820D-44DD-B1CE-5A296CB92A85}"/>
              </a:ext>
            </a:extLst>
          </p:cNvPr>
          <p:cNvSpPr>
            <a:spLocks noGrp="1"/>
          </p:cNvSpPr>
          <p:nvPr/>
        </p:nvSpPr>
        <p:spPr>
          <a:xfrm>
            <a:off x="6286500" y="4610100"/>
            <a:ext cx="4953000" cy="590550"/>
          </a:xfrm>
          <a:prstGeom prst="rect">
            <a:avLst/>
          </a:prstGeom>
          <a:noFill/>
          <a:ln w="0">
            <a:noFill/>
          </a:ln>
        </p:spPr>
        <p:txBody>
          <a:bodyPr wrap="square" lIns="0" tIns="0" rIns="0" bIns="0" anchor="t">
            <a:normAutofit/>
          </a:bodyPr>
          <a:lstStyle/>
          <a:p>
            <a:pPr algn="l">
              <a:lnSpc>
                <a:spcPct val="100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Gallardo, L. M., &amp; Chetri, S. (2026). Hypnosis as a Mechanism of Emotion Regulation and Self-Integration. Behavioral Sciences, 16.</a:t>
            </a:r>
          </a:p>
        </p:txBody>
      </p:sp>
      <p:sp>
        <p:nvSpPr>
          <p:cNvPr id="17" name="Rounded Rectangle 16">
            <a:extLst>
              <a:ext uri="{FF2B5EF4-FFF2-40B4-BE49-F238E27FC236}">
                <a16:creationId xmlns:a16="http://schemas.microsoft.com/office/drawing/2014/main" id="{677D5E10-7BE4-4464-A967-456C6A3A7113}"/>
              </a:ext>
            </a:extLst>
          </p:cNvPr>
          <p:cNvSpPr>
            <a:spLocks noGrp="1"/>
          </p:cNvSpPr>
          <p:nvPr/>
        </p:nvSpPr>
        <p:spPr>
          <a:xfrm>
            <a:off x="704850" y="5657850"/>
            <a:ext cx="10534650" cy="628650"/>
          </a:xfrm>
          <a:prstGeom prst="roundRect">
            <a:avLst>
              <a:gd name="adj" fmla="val 15152"/>
            </a:avLst>
          </a:prstGeom>
          <a:solidFill>
            <a:srgbClr val="07182A">
              <a:alpha val="82000"/>
            </a:srgbClr>
          </a:solidFill>
          <a:ln w="9525">
            <a:solidFill>
              <a:srgbClr val="F4C95A"/>
            </a:solidFill>
            <a:prstDash val="solid"/>
          </a:ln>
        </p:spPr>
        <p:txBody>
          <a:bodyPr/>
          <a:lstStyle/>
          <a:p>
            <a:endParaRPr lang="en-US"/>
          </a:p>
        </p:txBody>
      </p:sp>
      <p:sp>
        <p:nvSpPr>
          <p:cNvPr id="18" name="Rectangle 17">
            <a:extLst>
              <a:ext uri="{FF2B5EF4-FFF2-40B4-BE49-F238E27FC236}">
                <a16:creationId xmlns:a16="http://schemas.microsoft.com/office/drawing/2014/main" id="{74E4F525-F7A7-4D8F-9A9F-CFC9F8E0D993}"/>
              </a:ext>
            </a:extLst>
          </p:cNvPr>
          <p:cNvSpPr>
            <a:spLocks noGrp="1"/>
          </p:cNvSpPr>
          <p:nvPr/>
        </p:nvSpPr>
        <p:spPr>
          <a:xfrm>
            <a:off x="933450" y="5810250"/>
            <a:ext cx="1238250" cy="228600"/>
          </a:xfrm>
          <a:prstGeom prst="rect">
            <a:avLst/>
          </a:prstGeom>
          <a:noFill/>
          <a:ln w="0">
            <a:noFill/>
          </a:ln>
        </p:spPr>
        <p:txBody>
          <a:bodyPr wrap="square" lIns="0" tIns="0" rIns="0" bIns="0" anchor="ctr">
            <a:noAutofit/>
          </a:bodyPr>
          <a:lstStyle/>
          <a:p>
            <a:pPr algn="l">
              <a:lnSpc>
                <a:spcPct val="100000"/>
              </a:lnSpc>
              <a:buNone/>
              <a:defRPr sz="1125" b="1" i="0">
                <a:solidFill>
                  <a:srgbClr val="F4C95A"/>
                </a:solidFill>
                <a:latin typeface="Avenir Next"/>
                <a:ea typeface="Avenir Next"/>
                <a:cs typeface="Avenir Next"/>
              </a:defRPr>
            </a:pPr>
            <a:r>
              <a:rPr sz="1125" b="1" i="0">
                <a:solidFill>
                  <a:srgbClr val="F4C95A"/>
                </a:solidFill>
                <a:latin typeface="Avenir Next"/>
                <a:ea typeface="Avenir Next"/>
                <a:cs typeface="Avenir Next"/>
              </a:rPr>
              <a:t>Full paper</a:t>
            </a:r>
          </a:p>
        </p:txBody>
      </p:sp>
      <p:sp>
        <p:nvSpPr>
          <p:cNvPr id="19" name="Rectangle 18">
            <a:extLst>
              <a:ext uri="{FF2B5EF4-FFF2-40B4-BE49-F238E27FC236}">
                <a16:creationId xmlns:a16="http://schemas.microsoft.com/office/drawing/2014/main" id="{26ADFBA0-229D-4A1D-B36C-A2CFBF345D5A}"/>
              </a:ext>
            </a:extLst>
          </p:cNvPr>
          <p:cNvSpPr>
            <a:spLocks noGrp="1"/>
          </p:cNvSpPr>
          <p:nvPr/>
        </p:nvSpPr>
        <p:spPr>
          <a:xfrm>
            <a:off x="2209800" y="5772150"/>
            <a:ext cx="3810000" cy="304800"/>
          </a:xfrm>
          <a:prstGeom prst="rect">
            <a:avLst/>
          </a:prstGeom>
          <a:noFill/>
          <a:ln w="0">
            <a:noFill/>
          </a:ln>
        </p:spPr>
        <p:txBody>
          <a:bodyPr wrap="square" lIns="0" tIns="0" rIns="0" bIns="0" anchor="ctr">
            <a:noAutofit/>
          </a:bodyPr>
          <a:lstStyle/>
          <a:p>
            <a:pPr algn="l">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https://doi.org/10.68220/whf.2026.001</a:t>
            </a:r>
          </a:p>
        </p:txBody>
      </p:sp>
      <p:sp>
        <p:nvSpPr>
          <p:cNvPr id="20" name="Rectangle 19">
            <a:extLst>
              <a:ext uri="{FF2B5EF4-FFF2-40B4-BE49-F238E27FC236}">
                <a16:creationId xmlns:a16="http://schemas.microsoft.com/office/drawing/2014/main" id="{18CB133F-B700-4391-B153-E3F0217940F1}"/>
              </a:ext>
            </a:extLst>
          </p:cNvPr>
          <p:cNvSpPr>
            <a:spLocks noGrp="1"/>
          </p:cNvSpPr>
          <p:nvPr/>
        </p:nvSpPr>
        <p:spPr>
          <a:xfrm>
            <a:off x="7067550" y="5772150"/>
            <a:ext cx="3943350" cy="304800"/>
          </a:xfrm>
          <a:prstGeom prst="rect">
            <a:avLst/>
          </a:prstGeom>
          <a:noFill/>
          <a:ln w="0">
            <a:noFill/>
          </a:ln>
        </p:spPr>
        <p:txBody>
          <a:bodyPr wrap="square" lIns="0" tIns="0" rIns="0" bIns="0" anchor="ctr">
            <a:noAutofit/>
          </a:bodyPr>
          <a:lstStyle/>
          <a:p>
            <a:pPr algn="r">
              <a:lnSpc>
                <a:spcPct val="100000"/>
              </a:lnSpc>
              <a:buNone/>
              <a:defRPr sz="1275" b="0" i="0">
                <a:solidFill>
                  <a:srgbClr val="F4C95A"/>
                </a:solidFill>
                <a:latin typeface="Avenir Next"/>
                <a:ea typeface="Avenir Next"/>
                <a:cs typeface="Avenir Next"/>
              </a:defRPr>
            </a:pPr>
            <a:r>
              <a:rPr sz="1275" b="0" i="0">
                <a:solidFill>
                  <a:srgbClr val="F4C95A"/>
                </a:solidFill>
                <a:latin typeface="Avenir Next"/>
                <a:ea typeface="Avenir Next"/>
                <a:cs typeface="Avenir Next"/>
              </a:rPr>
              <a:t>luismiguel@shooliniuniversity.com</a:t>
            </a:r>
          </a:p>
        </p:txBody>
      </p:sp>
      <p:sp>
        <p:nvSpPr>
          <p:cNvPr id="21" name="Straight Connector 20">
            <a:extLst>
              <a:ext uri="{FF2B5EF4-FFF2-40B4-BE49-F238E27FC236}">
                <a16:creationId xmlns:a16="http://schemas.microsoft.com/office/drawing/2014/main" id="{5DF6B1D8-C6B3-42B5-B246-74756FC7124E}"/>
              </a:ext>
            </a:extLst>
          </p:cNvPr>
          <p:cNvSpPr>
            <a:spLocks noGrp="1"/>
          </p:cNvSpPr>
          <p:nvPr/>
        </p:nvSpPr>
        <p:spPr>
          <a:xfrm>
            <a:off x="571500" y="6419850"/>
            <a:ext cx="11049000" cy="0"/>
          </a:xfrm>
          <a:prstGeom prst="line">
            <a:avLst/>
          </a:prstGeom>
          <a:noFill/>
          <a:ln w="9525">
            <a:solidFill>
              <a:srgbClr val="25415A"/>
            </a:solidFill>
            <a:prstDash val="solid"/>
          </a:ln>
        </p:spPr>
        <p:txBody>
          <a:bodyPr/>
          <a:lstStyle/>
          <a:p>
            <a:endParaRPr lang="en-US"/>
          </a:p>
        </p:txBody>
      </p:sp>
      <p:sp>
        <p:nvSpPr>
          <p:cNvPr id="22" name="Rectangle 21">
            <a:extLst>
              <a:ext uri="{FF2B5EF4-FFF2-40B4-BE49-F238E27FC236}">
                <a16:creationId xmlns:a16="http://schemas.microsoft.com/office/drawing/2014/main" id="{C0213E00-E168-4B02-B744-EEE26D18DCEF}"/>
              </a:ext>
            </a:extLst>
          </p:cNvPr>
          <p:cNvSpPr>
            <a:spLocks noGrp="1"/>
          </p:cNvSpPr>
          <p:nvPr/>
        </p:nvSpPr>
        <p:spPr>
          <a:xfrm>
            <a:off x="571500" y="6515100"/>
            <a:ext cx="9906000" cy="219075"/>
          </a:xfrm>
          <a:prstGeom prst="rect">
            <a:avLst/>
          </a:prstGeom>
          <a:noFill/>
          <a:ln w="0">
            <a:noFill/>
          </a:ln>
        </p:spPr>
        <p:txBody>
          <a:bodyPr wrap="square" lIns="0" tIns="0" rIns="0" bIns="0" anchor="ctr">
            <a:noAutofit/>
          </a:bodyPr>
          <a:lstStyle/>
          <a:p>
            <a:pPr algn="l">
              <a:lnSpc>
                <a:spcPct val="100000"/>
              </a:lnSpc>
              <a:buNone/>
              <a:defRPr sz="938" b="0" i="0">
                <a:solidFill>
                  <a:srgbClr val="B5C2CD"/>
                </a:solidFill>
                <a:latin typeface="Avenir Next"/>
                <a:ea typeface="Avenir Next"/>
                <a:cs typeface="Avenir Next"/>
              </a:defRPr>
            </a:pPr>
            <a:r>
              <a:rPr sz="938" b="0" i="0">
                <a:solidFill>
                  <a:srgbClr val="B5C2CD"/>
                </a:solidFill>
                <a:latin typeface="Avenir Next"/>
                <a:ea typeface="Avenir Next"/>
                <a:cs typeface="Avenir Next"/>
              </a:rPr>
              <a:t>The paper's complete bibliography contains 90 numbered references. Licence: CC BY 4.0.</a:t>
            </a:r>
          </a:p>
        </p:txBody>
      </p:sp>
      <p:sp>
        <p:nvSpPr>
          <p:cNvPr id="23" name="Rectangle 22">
            <a:extLst>
              <a:ext uri="{FF2B5EF4-FFF2-40B4-BE49-F238E27FC236}">
                <a16:creationId xmlns:a16="http://schemas.microsoft.com/office/drawing/2014/main" id="{B5C96612-BDE0-42D0-8DFD-5637256FAE52}"/>
              </a:ext>
            </a:extLst>
          </p:cNvPr>
          <p:cNvSpPr>
            <a:spLocks noGrp="1"/>
          </p:cNvSpPr>
          <p:nvPr/>
        </p:nvSpPr>
        <p:spPr>
          <a:xfrm>
            <a:off x="10953750" y="6486525"/>
            <a:ext cx="666750" cy="238125"/>
          </a:xfrm>
          <a:prstGeom prst="rect">
            <a:avLst/>
          </a:prstGeom>
          <a:noFill/>
          <a:ln w="0">
            <a:noFill/>
          </a:ln>
        </p:spPr>
        <p:txBody>
          <a:bodyPr wrap="square" lIns="0" tIns="0" rIns="0" bIns="0" anchor="ctr">
            <a:noAutofit/>
          </a:bodyPr>
          <a:lstStyle/>
          <a:p>
            <a:pPr algn="r">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16</a:t>
            </a:r>
          </a:p>
        </p:txBody>
      </p:sp>
    </p:spTree>
    <p:extLst>
      <p:ext uri="{BB962C8B-B14F-4D97-AF65-F5344CB8AC3E}">
        <p14:creationId xmlns:p14="http://schemas.microsoft.com/office/powerpoint/2010/main" val="67662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0D1D"/>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209A914-9093-4823-834E-417B42CF6480}"/>
              </a:ext>
            </a:extLst>
          </p:cNvPr>
          <p:cNvSpPr>
            <a:spLocks noGrp="1"/>
          </p:cNvSpPr>
          <p:nvPr/>
        </p:nvSpPr>
        <p:spPr>
          <a:xfrm>
            <a:off x="571500" y="381000"/>
            <a:ext cx="10763250" cy="590550"/>
          </a:xfrm>
          <a:prstGeom prst="rect">
            <a:avLst/>
          </a:prstGeom>
          <a:noFill/>
          <a:ln w="0">
            <a:noFill/>
          </a:ln>
        </p:spPr>
        <p:txBody>
          <a:bodyPr wrap="square" lIns="0" tIns="0" rIns="0" bIns="0" anchor="ctr">
            <a:noAutofit/>
          </a:bodyPr>
          <a:lstStyle/>
          <a:p>
            <a:pPr algn="l">
              <a:lnSpc>
                <a:spcPct val="100000"/>
              </a:lnSpc>
              <a:buNone/>
              <a:defRPr sz="2850" b="1" i="0">
                <a:solidFill>
                  <a:srgbClr val="F5F1DF"/>
                </a:solidFill>
                <a:latin typeface="Avenir Next"/>
                <a:ea typeface="Avenir Next"/>
                <a:cs typeface="Avenir Next"/>
              </a:defRPr>
            </a:pPr>
            <a:r>
              <a:rPr sz="2850" b="1" i="0">
                <a:solidFill>
                  <a:srgbClr val="F5F1DF"/>
                </a:solidFill>
                <a:latin typeface="Avenir Next"/>
                <a:ea typeface="Avenir Next"/>
                <a:cs typeface="Avenir Next"/>
              </a:rPr>
              <a:t>A proposed bridge across three domains</a:t>
            </a:r>
          </a:p>
        </p:txBody>
      </p:sp>
      <p:sp>
        <p:nvSpPr>
          <p:cNvPr id="2" name="Straight Connector 1">
            <a:extLst>
              <a:ext uri="{FF2B5EF4-FFF2-40B4-BE49-F238E27FC236}">
                <a16:creationId xmlns:a16="http://schemas.microsoft.com/office/drawing/2014/main" id="{499363BC-5469-4109-A118-ED1EE7B8C78F}"/>
              </a:ext>
            </a:extLst>
          </p:cNvPr>
          <p:cNvSpPr>
            <a:spLocks noGrp="1"/>
          </p:cNvSpPr>
          <p:nvPr/>
        </p:nvSpPr>
        <p:spPr>
          <a:xfrm>
            <a:off x="571500" y="1028700"/>
            <a:ext cx="838200" cy="0"/>
          </a:xfrm>
          <a:prstGeom prst="line">
            <a:avLst/>
          </a:prstGeom>
          <a:noFill/>
          <a:ln w="38100">
            <a:solidFill>
              <a:srgbClr val="F4C95A"/>
            </a:solidFill>
            <a:prstDash val="solid"/>
          </a:ln>
        </p:spPr>
        <p:txBody>
          <a:bodyPr/>
          <a:lstStyle/>
          <a:p>
            <a:endParaRPr lang="en-US"/>
          </a:p>
        </p:txBody>
      </p:sp>
      <p:sp>
        <p:nvSpPr>
          <p:cNvPr id="3" name="Rectangle 2">
            <a:extLst>
              <a:ext uri="{FF2B5EF4-FFF2-40B4-BE49-F238E27FC236}">
                <a16:creationId xmlns:a16="http://schemas.microsoft.com/office/drawing/2014/main" id="{359DA918-B058-4933-AF36-1247972B57E1}"/>
              </a:ext>
            </a:extLst>
          </p:cNvPr>
          <p:cNvSpPr>
            <a:spLocks noGrp="1"/>
          </p:cNvSpPr>
          <p:nvPr/>
        </p:nvSpPr>
        <p:spPr>
          <a:xfrm>
            <a:off x="704850" y="1504950"/>
            <a:ext cx="914400" cy="552450"/>
          </a:xfrm>
          <a:prstGeom prst="rect">
            <a:avLst/>
          </a:prstGeom>
          <a:noFill/>
          <a:ln w="0">
            <a:noFill/>
          </a:ln>
        </p:spPr>
        <p:txBody>
          <a:bodyPr wrap="square" lIns="0" tIns="0" rIns="0" bIns="0" anchor="ctr">
            <a:noAutofit/>
          </a:bodyPr>
          <a:lstStyle/>
          <a:p>
            <a:pPr algn="l">
              <a:lnSpc>
                <a:spcPct val="100000"/>
              </a:lnSpc>
              <a:buNone/>
              <a:defRPr sz="3150" b="1" i="0">
                <a:solidFill>
                  <a:srgbClr val="18A7A7"/>
                </a:solidFill>
                <a:latin typeface="Avenir Next"/>
                <a:ea typeface="Avenir Next"/>
                <a:cs typeface="Avenir Next"/>
              </a:defRPr>
            </a:pPr>
            <a:r>
              <a:rPr sz="3150" b="1" i="0">
                <a:solidFill>
                  <a:srgbClr val="18A7A7"/>
                </a:solidFill>
                <a:latin typeface="Avenir Next"/>
                <a:ea typeface="Avenir Next"/>
                <a:cs typeface="Avenir Next"/>
              </a:rPr>
              <a:t>01</a:t>
            </a:r>
          </a:p>
        </p:txBody>
      </p:sp>
      <p:sp>
        <p:nvSpPr>
          <p:cNvPr id="4" name="Rectangle 3">
            <a:extLst>
              <a:ext uri="{FF2B5EF4-FFF2-40B4-BE49-F238E27FC236}">
                <a16:creationId xmlns:a16="http://schemas.microsoft.com/office/drawing/2014/main" id="{F9BB1874-F45B-4305-A1AE-F7CF0C54E6FA}"/>
              </a:ext>
            </a:extLst>
          </p:cNvPr>
          <p:cNvSpPr>
            <a:spLocks noGrp="1"/>
          </p:cNvSpPr>
          <p:nvPr/>
        </p:nvSpPr>
        <p:spPr>
          <a:xfrm>
            <a:off x="704850" y="2190750"/>
            <a:ext cx="2762250" cy="228600"/>
          </a:xfrm>
          <a:prstGeom prst="rect">
            <a:avLst/>
          </a:prstGeom>
          <a:noFill/>
          <a:ln w="0">
            <a:noFill/>
          </a:ln>
        </p:spPr>
        <p:txBody>
          <a:bodyPr wrap="square" lIns="0" tIns="0" rIns="0" bIns="0" anchor="ctr">
            <a:noAutofit/>
          </a:bodyPr>
          <a:lstStyle/>
          <a:p>
            <a:pPr algn="l">
              <a:lnSpc>
                <a:spcPct val="100000"/>
              </a:lnSpc>
              <a:buNone/>
              <a:defRPr sz="1050" b="1" i="0">
                <a:solidFill>
                  <a:srgbClr val="18A7A7"/>
                </a:solidFill>
                <a:latin typeface="Avenir Next"/>
                <a:ea typeface="Avenir Next"/>
                <a:cs typeface="Avenir Next"/>
              </a:defRPr>
            </a:pPr>
            <a:r>
              <a:rPr sz="1050" b="1" i="0">
                <a:solidFill>
                  <a:srgbClr val="18A7A7"/>
                </a:solidFill>
                <a:latin typeface="Avenir Next"/>
                <a:ea typeface="Avenir Next"/>
                <a:cs typeface="Avenir Next"/>
              </a:rPr>
              <a:t>SOURCE TEXT</a:t>
            </a:r>
          </a:p>
        </p:txBody>
      </p:sp>
      <p:sp>
        <p:nvSpPr>
          <p:cNvPr id="5" name="Rectangle 4">
            <a:extLst>
              <a:ext uri="{FF2B5EF4-FFF2-40B4-BE49-F238E27FC236}">
                <a16:creationId xmlns:a16="http://schemas.microsoft.com/office/drawing/2014/main" id="{FD9AD192-AA1B-4102-AFF4-9495B594818D}"/>
              </a:ext>
            </a:extLst>
          </p:cNvPr>
          <p:cNvSpPr>
            <a:spLocks noGrp="1"/>
          </p:cNvSpPr>
          <p:nvPr/>
        </p:nvSpPr>
        <p:spPr>
          <a:xfrm>
            <a:off x="704850" y="2571750"/>
            <a:ext cx="2952750" cy="438150"/>
          </a:xfrm>
          <a:prstGeom prst="rect">
            <a:avLst/>
          </a:prstGeom>
          <a:noFill/>
          <a:ln w="0">
            <a:noFill/>
          </a:ln>
        </p:spPr>
        <p:txBody>
          <a:bodyPr wrap="square" lIns="0" tIns="0" rIns="0" bIns="0" anchor="ctr">
            <a:noAutofit/>
          </a:bodyPr>
          <a:lstStyle/>
          <a:p>
            <a:pPr algn="l">
              <a:lnSpc>
                <a:spcPct val="100000"/>
              </a:lnSpc>
              <a:buNone/>
              <a:defRPr sz="2325" b="1" i="0">
                <a:solidFill>
                  <a:srgbClr val="F5F1DF"/>
                </a:solidFill>
                <a:latin typeface="Avenir Next"/>
                <a:ea typeface="Avenir Next"/>
                <a:cs typeface="Avenir Next"/>
              </a:defRPr>
            </a:pPr>
            <a:r>
              <a:rPr sz="2325" b="1" i="0">
                <a:solidFill>
                  <a:srgbClr val="F5F1DF"/>
                </a:solidFill>
                <a:latin typeface="Avenir Next"/>
                <a:ea typeface="Avenir Next"/>
                <a:cs typeface="Avenir Next"/>
              </a:rPr>
              <a:t>Yoga Vāsiṣṭha</a:t>
            </a:r>
          </a:p>
        </p:txBody>
      </p:sp>
      <p:sp>
        <p:nvSpPr>
          <p:cNvPr id="6" name="Rectangle 5">
            <a:extLst>
              <a:ext uri="{FF2B5EF4-FFF2-40B4-BE49-F238E27FC236}">
                <a16:creationId xmlns:a16="http://schemas.microsoft.com/office/drawing/2014/main" id="{DAAE0DF9-9023-4829-A219-552C0DF5D05C}"/>
              </a:ext>
            </a:extLst>
          </p:cNvPr>
          <p:cNvSpPr>
            <a:spLocks noGrp="1"/>
          </p:cNvSpPr>
          <p:nvPr/>
        </p:nvSpPr>
        <p:spPr>
          <a:xfrm>
            <a:off x="704850" y="3219450"/>
            <a:ext cx="2914650" cy="1352550"/>
          </a:xfrm>
          <a:prstGeom prst="rect">
            <a:avLst/>
          </a:prstGeom>
          <a:noFill/>
          <a:ln w="0">
            <a:noFill/>
          </a:ln>
        </p:spPr>
        <p:txBody>
          <a:bodyPr wrap="square" lIns="0" tIns="0" rIns="0" bIns="0" anchor="t">
            <a:normAutofit/>
          </a:bodyPr>
          <a:lstStyle/>
          <a:p>
            <a:pPr algn="l">
              <a:lnSpc>
                <a:spcPct val="118000"/>
              </a:lnSpc>
              <a:buNone/>
              <a:defRPr sz="1575" b="0" i="0">
                <a:solidFill>
                  <a:srgbClr val="D9E5EC"/>
                </a:solidFill>
                <a:latin typeface="Avenir Next"/>
                <a:ea typeface="Avenir Next"/>
                <a:cs typeface="Avenir Next"/>
              </a:defRPr>
            </a:pPr>
            <a:r>
              <a:rPr sz="1575" b="0" i="0">
                <a:solidFill>
                  <a:srgbClr val="D9E5EC"/>
                </a:solidFill>
                <a:latin typeface="Avenir Next"/>
                <a:ea typeface="Avenir Next"/>
                <a:cs typeface="Avenir Next"/>
              </a:rPr>
              <a:t>Mind as world-maker</a:t>
            </a:r>
          </a:p>
          <a:p>
            <a:pPr algn="l">
              <a:lnSpc>
                <a:spcPct val="118000"/>
              </a:lnSpc>
              <a:buNone/>
              <a:defRPr sz="1575" b="0" i="0">
                <a:solidFill>
                  <a:srgbClr val="D9E5EC"/>
                </a:solidFill>
                <a:latin typeface="Avenir Next"/>
                <a:ea typeface="Avenir Next"/>
                <a:cs typeface="Avenir Next"/>
              </a:defRPr>
            </a:pPr>
            <a:r>
              <a:rPr sz="1575" b="0" i="0">
                <a:solidFill>
                  <a:srgbClr val="D9E5EC"/>
                </a:solidFill>
                <a:latin typeface="Avenir Next"/>
                <a:ea typeface="Avenir Next"/>
                <a:cs typeface="Avenir Next"/>
              </a:rPr>
              <a:t>Narrative as pedagogy</a:t>
            </a:r>
          </a:p>
          <a:p>
            <a:pPr algn="l">
              <a:lnSpc>
                <a:spcPct val="118000"/>
              </a:lnSpc>
              <a:buNone/>
              <a:defRPr sz="1575" b="0" i="0">
                <a:solidFill>
                  <a:srgbClr val="D9E5EC"/>
                </a:solidFill>
                <a:latin typeface="Avenir Next"/>
                <a:ea typeface="Avenir Next"/>
                <a:cs typeface="Avenir Next"/>
              </a:defRPr>
            </a:pPr>
            <a:r>
              <a:rPr sz="1575" b="0" i="0">
                <a:solidFill>
                  <a:srgbClr val="D9E5EC"/>
                </a:solidFill>
                <a:latin typeface="Avenir Next"/>
                <a:ea typeface="Avenir Next"/>
                <a:cs typeface="Avenir Next"/>
              </a:rPr>
              <a:t>Liberation while living</a:t>
            </a:r>
          </a:p>
        </p:txBody>
      </p:sp>
      <p:sp>
        <p:nvSpPr>
          <p:cNvPr id="7" name="Straight Connector 6">
            <a:extLst>
              <a:ext uri="{FF2B5EF4-FFF2-40B4-BE49-F238E27FC236}">
                <a16:creationId xmlns:a16="http://schemas.microsoft.com/office/drawing/2014/main" id="{0159D659-7331-4E51-A93F-8523F1211305}"/>
              </a:ext>
            </a:extLst>
          </p:cNvPr>
          <p:cNvSpPr>
            <a:spLocks noGrp="1"/>
          </p:cNvSpPr>
          <p:nvPr/>
        </p:nvSpPr>
        <p:spPr>
          <a:xfrm>
            <a:off x="3905250" y="1581150"/>
            <a:ext cx="0" cy="3219450"/>
          </a:xfrm>
          <a:prstGeom prst="line">
            <a:avLst/>
          </a:prstGeom>
          <a:noFill/>
          <a:ln w="9525">
            <a:solidFill>
              <a:srgbClr val="29435B"/>
            </a:solidFill>
            <a:prstDash val="solid"/>
          </a:ln>
        </p:spPr>
        <p:txBody>
          <a:bodyPr/>
          <a:lstStyle/>
          <a:p>
            <a:endParaRPr lang="en-US"/>
          </a:p>
        </p:txBody>
      </p:sp>
      <p:sp>
        <p:nvSpPr>
          <p:cNvPr id="8" name="Rectangle 7">
            <a:extLst>
              <a:ext uri="{FF2B5EF4-FFF2-40B4-BE49-F238E27FC236}">
                <a16:creationId xmlns:a16="http://schemas.microsoft.com/office/drawing/2014/main" id="{2F13B3FC-CA48-4FF8-8E6F-E1425A2A09C1}"/>
              </a:ext>
            </a:extLst>
          </p:cNvPr>
          <p:cNvSpPr>
            <a:spLocks noGrp="1"/>
          </p:cNvSpPr>
          <p:nvPr/>
        </p:nvSpPr>
        <p:spPr>
          <a:xfrm>
            <a:off x="4248150" y="1504950"/>
            <a:ext cx="914400" cy="552450"/>
          </a:xfrm>
          <a:prstGeom prst="rect">
            <a:avLst/>
          </a:prstGeom>
          <a:noFill/>
          <a:ln w="0">
            <a:noFill/>
          </a:ln>
        </p:spPr>
        <p:txBody>
          <a:bodyPr wrap="square" lIns="0" tIns="0" rIns="0" bIns="0" anchor="ctr">
            <a:noAutofit/>
          </a:bodyPr>
          <a:lstStyle/>
          <a:p>
            <a:pPr algn="l">
              <a:lnSpc>
                <a:spcPct val="100000"/>
              </a:lnSpc>
              <a:buNone/>
              <a:defRPr sz="3150" b="1" i="0">
                <a:solidFill>
                  <a:srgbClr val="C73B56"/>
                </a:solidFill>
                <a:latin typeface="Avenir Next"/>
                <a:ea typeface="Avenir Next"/>
                <a:cs typeface="Avenir Next"/>
              </a:defRPr>
            </a:pPr>
            <a:r>
              <a:rPr sz="3150" b="1" i="0">
                <a:solidFill>
                  <a:srgbClr val="C73B56"/>
                </a:solidFill>
                <a:latin typeface="Avenir Next"/>
                <a:ea typeface="Avenir Next"/>
                <a:cs typeface="Avenir Next"/>
              </a:rPr>
              <a:t>02</a:t>
            </a:r>
          </a:p>
        </p:txBody>
      </p:sp>
      <p:sp>
        <p:nvSpPr>
          <p:cNvPr id="9" name="Rectangle 8">
            <a:extLst>
              <a:ext uri="{FF2B5EF4-FFF2-40B4-BE49-F238E27FC236}">
                <a16:creationId xmlns:a16="http://schemas.microsoft.com/office/drawing/2014/main" id="{C3BC03B7-CE27-4A04-B869-11B6C02BBDBF}"/>
              </a:ext>
            </a:extLst>
          </p:cNvPr>
          <p:cNvSpPr>
            <a:spLocks noGrp="1"/>
          </p:cNvSpPr>
          <p:nvPr/>
        </p:nvSpPr>
        <p:spPr>
          <a:xfrm>
            <a:off x="4248150" y="2190750"/>
            <a:ext cx="2762250" cy="228600"/>
          </a:xfrm>
          <a:prstGeom prst="rect">
            <a:avLst/>
          </a:prstGeom>
          <a:noFill/>
          <a:ln w="0">
            <a:noFill/>
          </a:ln>
        </p:spPr>
        <p:txBody>
          <a:bodyPr wrap="square" lIns="0" tIns="0" rIns="0" bIns="0" anchor="ctr">
            <a:noAutofit/>
          </a:bodyPr>
          <a:lstStyle/>
          <a:p>
            <a:pPr algn="l">
              <a:lnSpc>
                <a:spcPct val="100000"/>
              </a:lnSpc>
              <a:buNone/>
              <a:defRPr sz="1050" b="1" i="0">
                <a:solidFill>
                  <a:srgbClr val="C73B56"/>
                </a:solidFill>
                <a:latin typeface="Avenir Next"/>
                <a:ea typeface="Avenir Next"/>
                <a:cs typeface="Avenir Next"/>
              </a:defRPr>
            </a:pPr>
            <a:r>
              <a:rPr sz="1050" b="1" i="0">
                <a:solidFill>
                  <a:srgbClr val="C73B56"/>
                </a:solidFill>
                <a:latin typeface="Avenir Next"/>
                <a:ea typeface="Avenir Next"/>
                <a:cs typeface="Avenir Next"/>
              </a:rPr>
              <a:t>CLINICAL SCIENCE</a:t>
            </a:r>
          </a:p>
        </p:txBody>
      </p:sp>
      <p:sp>
        <p:nvSpPr>
          <p:cNvPr id="10" name="Rectangle 9">
            <a:extLst>
              <a:ext uri="{FF2B5EF4-FFF2-40B4-BE49-F238E27FC236}">
                <a16:creationId xmlns:a16="http://schemas.microsoft.com/office/drawing/2014/main" id="{52FC6D14-E3DA-48A1-B890-4DE6EDA07701}"/>
              </a:ext>
            </a:extLst>
          </p:cNvPr>
          <p:cNvSpPr>
            <a:spLocks noGrp="1"/>
          </p:cNvSpPr>
          <p:nvPr/>
        </p:nvSpPr>
        <p:spPr>
          <a:xfrm>
            <a:off x="4248150" y="2571750"/>
            <a:ext cx="2952750" cy="438150"/>
          </a:xfrm>
          <a:prstGeom prst="rect">
            <a:avLst/>
          </a:prstGeom>
          <a:noFill/>
          <a:ln w="0">
            <a:noFill/>
          </a:ln>
        </p:spPr>
        <p:txBody>
          <a:bodyPr wrap="square" lIns="0" tIns="0" rIns="0" bIns="0" anchor="ctr">
            <a:noAutofit/>
          </a:bodyPr>
          <a:lstStyle/>
          <a:p>
            <a:pPr algn="l">
              <a:lnSpc>
                <a:spcPct val="100000"/>
              </a:lnSpc>
              <a:buNone/>
              <a:defRPr sz="2325" b="1" i="0">
                <a:solidFill>
                  <a:srgbClr val="F5F1DF"/>
                </a:solidFill>
                <a:latin typeface="Avenir Next"/>
                <a:ea typeface="Avenir Next"/>
                <a:cs typeface="Avenir Next"/>
              </a:defRPr>
            </a:pPr>
            <a:r>
              <a:rPr sz="2325" b="1" i="0">
                <a:solidFill>
                  <a:srgbClr val="F5F1DF"/>
                </a:solidFill>
                <a:latin typeface="Avenir Next"/>
                <a:ea typeface="Avenir Next"/>
                <a:cs typeface="Avenir Next"/>
              </a:rPr>
              <a:t>Hypnosis</a:t>
            </a:r>
          </a:p>
        </p:txBody>
      </p:sp>
      <p:sp>
        <p:nvSpPr>
          <p:cNvPr id="11" name="Rectangle 10">
            <a:extLst>
              <a:ext uri="{FF2B5EF4-FFF2-40B4-BE49-F238E27FC236}">
                <a16:creationId xmlns:a16="http://schemas.microsoft.com/office/drawing/2014/main" id="{6EADB20F-CADE-47D2-BC77-28CB74E88743}"/>
              </a:ext>
            </a:extLst>
          </p:cNvPr>
          <p:cNvSpPr>
            <a:spLocks noGrp="1"/>
          </p:cNvSpPr>
          <p:nvPr/>
        </p:nvSpPr>
        <p:spPr>
          <a:xfrm>
            <a:off x="4248150" y="3219450"/>
            <a:ext cx="2914650" cy="1352550"/>
          </a:xfrm>
          <a:prstGeom prst="rect">
            <a:avLst/>
          </a:prstGeom>
          <a:noFill/>
          <a:ln w="0">
            <a:noFill/>
          </a:ln>
        </p:spPr>
        <p:txBody>
          <a:bodyPr wrap="square" lIns="0" tIns="0" rIns="0" bIns="0" anchor="t">
            <a:normAutofit/>
          </a:bodyPr>
          <a:lstStyle/>
          <a:p>
            <a:pPr algn="l">
              <a:lnSpc>
                <a:spcPct val="118000"/>
              </a:lnSpc>
              <a:buNone/>
              <a:defRPr sz="1575" b="0" i="0">
                <a:solidFill>
                  <a:srgbClr val="D9E5EC"/>
                </a:solidFill>
                <a:latin typeface="Avenir Next"/>
                <a:ea typeface="Avenir Next"/>
                <a:cs typeface="Avenir Next"/>
              </a:defRPr>
            </a:pPr>
            <a:r>
              <a:rPr sz="1575" b="0" i="0">
                <a:solidFill>
                  <a:srgbClr val="D9E5EC"/>
                </a:solidFill>
                <a:latin typeface="Avenir Next"/>
                <a:ea typeface="Avenir Next"/>
                <a:cs typeface="Avenir Next"/>
              </a:rPr>
              <a:t>Focused attention</a:t>
            </a:r>
          </a:p>
          <a:p>
            <a:pPr algn="l">
              <a:lnSpc>
                <a:spcPct val="118000"/>
              </a:lnSpc>
              <a:buNone/>
              <a:defRPr sz="1575" b="0" i="0">
                <a:solidFill>
                  <a:srgbClr val="D9E5EC"/>
                </a:solidFill>
                <a:latin typeface="Avenir Next"/>
                <a:ea typeface="Avenir Next"/>
                <a:cs typeface="Avenir Next"/>
              </a:defRPr>
            </a:pPr>
            <a:r>
              <a:rPr sz="1575" b="0" i="0">
                <a:solidFill>
                  <a:srgbClr val="D9E5EC"/>
                </a:solidFill>
                <a:latin typeface="Avenir Next"/>
                <a:ea typeface="Avenir Next"/>
                <a:cs typeface="Avenir Next"/>
              </a:rPr>
              <a:t>Absorption and expectancy</a:t>
            </a:r>
          </a:p>
          <a:p>
            <a:pPr algn="l">
              <a:lnSpc>
                <a:spcPct val="118000"/>
              </a:lnSpc>
              <a:buNone/>
              <a:defRPr sz="1575" b="0" i="0">
                <a:solidFill>
                  <a:srgbClr val="D9E5EC"/>
                </a:solidFill>
                <a:latin typeface="Avenir Next"/>
                <a:ea typeface="Avenir Next"/>
                <a:cs typeface="Avenir Next"/>
              </a:defRPr>
            </a:pPr>
            <a:r>
              <a:rPr sz="1575" b="0" i="0">
                <a:solidFill>
                  <a:srgbClr val="D9E5EC"/>
                </a:solidFill>
                <a:latin typeface="Avenir Next"/>
                <a:ea typeface="Avenir Next"/>
                <a:cs typeface="Avenir Next"/>
              </a:rPr>
              <a:t>Strategic suggestion</a:t>
            </a:r>
          </a:p>
        </p:txBody>
      </p:sp>
      <p:sp>
        <p:nvSpPr>
          <p:cNvPr id="12" name="Straight Connector 11">
            <a:extLst>
              <a:ext uri="{FF2B5EF4-FFF2-40B4-BE49-F238E27FC236}">
                <a16:creationId xmlns:a16="http://schemas.microsoft.com/office/drawing/2014/main" id="{B1589C9A-EA21-46E0-9F05-DB7E767200F9}"/>
              </a:ext>
            </a:extLst>
          </p:cNvPr>
          <p:cNvSpPr>
            <a:spLocks noGrp="1"/>
          </p:cNvSpPr>
          <p:nvPr/>
        </p:nvSpPr>
        <p:spPr>
          <a:xfrm>
            <a:off x="7448550" y="1581150"/>
            <a:ext cx="0" cy="3219450"/>
          </a:xfrm>
          <a:prstGeom prst="line">
            <a:avLst/>
          </a:prstGeom>
          <a:noFill/>
          <a:ln w="9525">
            <a:solidFill>
              <a:srgbClr val="29435B"/>
            </a:solidFill>
            <a:prstDash val="solid"/>
          </a:ln>
        </p:spPr>
        <p:txBody>
          <a:bodyPr/>
          <a:lstStyle/>
          <a:p>
            <a:endParaRPr lang="en-US"/>
          </a:p>
        </p:txBody>
      </p:sp>
      <p:sp>
        <p:nvSpPr>
          <p:cNvPr id="13" name="Rectangle 12">
            <a:extLst>
              <a:ext uri="{FF2B5EF4-FFF2-40B4-BE49-F238E27FC236}">
                <a16:creationId xmlns:a16="http://schemas.microsoft.com/office/drawing/2014/main" id="{6D96D984-4D27-41D6-AFF1-A8BB44EBCDF6}"/>
              </a:ext>
            </a:extLst>
          </p:cNvPr>
          <p:cNvSpPr>
            <a:spLocks noGrp="1"/>
          </p:cNvSpPr>
          <p:nvPr/>
        </p:nvSpPr>
        <p:spPr>
          <a:xfrm>
            <a:off x="7791450" y="1504950"/>
            <a:ext cx="914400" cy="552450"/>
          </a:xfrm>
          <a:prstGeom prst="rect">
            <a:avLst/>
          </a:prstGeom>
          <a:noFill/>
          <a:ln w="0">
            <a:noFill/>
          </a:ln>
        </p:spPr>
        <p:txBody>
          <a:bodyPr wrap="square" lIns="0" tIns="0" rIns="0" bIns="0" anchor="ctr">
            <a:noAutofit/>
          </a:bodyPr>
          <a:lstStyle/>
          <a:p>
            <a:pPr algn="l">
              <a:lnSpc>
                <a:spcPct val="100000"/>
              </a:lnSpc>
              <a:buNone/>
              <a:defRPr sz="3150" b="1" i="0">
                <a:solidFill>
                  <a:srgbClr val="8B5CF6"/>
                </a:solidFill>
                <a:latin typeface="Avenir Next"/>
                <a:ea typeface="Avenir Next"/>
                <a:cs typeface="Avenir Next"/>
              </a:defRPr>
            </a:pPr>
            <a:r>
              <a:rPr sz="3150" b="1" i="0">
                <a:solidFill>
                  <a:srgbClr val="8B5CF6"/>
                </a:solidFill>
                <a:latin typeface="Avenir Next"/>
                <a:ea typeface="Avenir Next"/>
                <a:cs typeface="Avenir Next"/>
              </a:rPr>
              <a:t>03</a:t>
            </a:r>
          </a:p>
        </p:txBody>
      </p:sp>
      <p:sp>
        <p:nvSpPr>
          <p:cNvPr id="14" name="Rectangle 13">
            <a:extLst>
              <a:ext uri="{FF2B5EF4-FFF2-40B4-BE49-F238E27FC236}">
                <a16:creationId xmlns:a16="http://schemas.microsoft.com/office/drawing/2014/main" id="{CEB0547F-F721-4230-BA8F-15A181FD2E4E}"/>
              </a:ext>
            </a:extLst>
          </p:cNvPr>
          <p:cNvSpPr>
            <a:spLocks noGrp="1"/>
          </p:cNvSpPr>
          <p:nvPr/>
        </p:nvSpPr>
        <p:spPr>
          <a:xfrm>
            <a:off x="7791450" y="2190750"/>
            <a:ext cx="2762250" cy="228600"/>
          </a:xfrm>
          <a:prstGeom prst="rect">
            <a:avLst/>
          </a:prstGeom>
          <a:noFill/>
          <a:ln w="0">
            <a:noFill/>
          </a:ln>
        </p:spPr>
        <p:txBody>
          <a:bodyPr wrap="square" lIns="0" tIns="0" rIns="0" bIns="0" anchor="ctr">
            <a:noAutofit/>
          </a:bodyPr>
          <a:lstStyle/>
          <a:p>
            <a:pPr algn="l">
              <a:lnSpc>
                <a:spcPct val="100000"/>
              </a:lnSpc>
              <a:buNone/>
              <a:defRPr sz="1050" b="1" i="0">
                <a:solidFill>
                  <a:srgbClr val="8B5CF6"/>
                </a:solidFill>
                <a:latin typeface="Avenir Next"/>
                <a:ea typeface="Avenir Next"/>
                <a:cs typeface="Avenir Next"/>
              </a:defRPr>
            </a:pPr>
            <a:r>
              <a:rPr sz="1050" b="1" i="0">
                <a:solidFill>
                  <a:srgbClr val="8B5CF6"/>
                </a:solidFill>
                <a:latin typeface="Avenir Next"/>
                <a:ea typeface="Avenir Next"/>
                <a:cs typeface="Avenir Next"/>
              </a:rPr>
              <a:t>RESEARCH PROGRAMME</a:t>
            </a:r>
          </a:p>
        </p:txBody>
      </p:sp>
      <p:sp>
        <p:nvSpPr>
          <p:cNvPr id="15" name="Rectangle 14">
            <a:extLst>
              <a:ext uri="{FF2B5EF4-FFF2-40B4-BE49-F238E27FC236}">
                <a16:creationId xmlns:a16="http://schemas.microsoft.com/office/drawing/2014/main" id="{3BCE5283-0176-4644-84BB-0622E8BEA781}"/>
              </a:ext>
            </a:extLst>
          </p:cNvPr>
          <p:cNvSpPr>
            <a:spLocks noGrp="1"/>
          </p:cNvSpPr>
          <p:nvPr/>
        </p:nvSpPr>
        <p:spPr>
          <a:xfrm>
            <a:off x="7791450" y="2571750"/>
            <a:ext cx="2952750" cy="438150"/>
          </a:xfrm>
          <a:prstGeom prst="rect">
            <a:avLst/>
          </a:prstGeom>
          <a:noFill/>
          <a:ln w="0">
            <a:noFill/>
          </a:ln>
        </p:spPr>
        <p:txBody>
          <a:bodyPr wrap="square" lIns="0" tIns="0" rIns="0" bIns="0" anchor="ctr">
            <a:noAutofit/>
          </a:bodyPr>
          <a:lstStyle/>
          <a:p>
            <a:pPr algn="l">
              <a:lnSpc>
                <a:spcPct val="100000"/>
              </a:lnSpc>
              <a:buNone/>
              <a:defRPr sz="2325" b="1" i="0">
                <a:solidFill>
                  <a:srgbClr val="F5F1DF"/>
                </a:solidFill>
                <a:latin typeface="Avenir Next"/>
                <a:ea typeface="Avenir Next"/>
                <a:cs typeface="Avenir Next"/>
              </a:defRPr>
            </a:pPr>
            <a:r>
              <a:rPr sz="2325" b="1" i="0">
                <a:solidFill>
                  <a:srgbClr val="F5F1DF"/>
                </a:solidFill>
                <a:latin typeface="Avenir Next"/>
                <a:ea typeface="Avenir Next"/>
                <a:cs typeface="Avenir Next"/>
              </a:rPr>
              <a:t>YVH</a:t>
            </a:r>
          </a:p>
        </p:txBody>
      </p:sp>
      <p:sp>
        <p:nvSpPr>
          <p:cNvPr id="16" name="Rectangle 15">
            <a:extLst>
              <a:ext uri="{FF2B5EF4-FFF2-40B4-BE49-F238E27FC236}">
                <a16:creationId xmlns:a16="http://schemas.microsoft.com/office/drawing/2014/main" id="{B10FF384-7BA0-480F-81E8-5B416A112E38}"/>
              </a:ext>
            </a:extLst>
          </p:cNvPr>
          <p:cNvSpPr>
            <a:spLocks noGrp="1"/>
          </p:cNvSpPr>
          <p:nvPr/>
        </p:nvSpPr>
        <p:spPr>
          <a:xfrm>
            <a:off x="7791450" y="3219450"/>
            <a:ext cx="2914650" cy="1352550"/>
          </a:xfrm>
          <a:prstGeom prst="rect">
            <a:avLst/>
          </a:prstGeom>
          <a:noFill/>
          <a:ln w="0">
            <a:noFill/>
          </a:ln>
        </p:spPr>
        <p:txBody>
          <a:bodyPr wrap="square" lIns="0" tIns="0" rIns="0" bIns="0" anchor="t">
            <a:normAutofit/>
          </a:bodyPr>
          <a:lstStyle/>
          <a:p>
            <a:pPr algn="l">
              <a:lnSpc>
                <a:spcPct val="118000"/>
              </a:lnSpc>
              <a:buNone/>
              <a:defRPr sz="1575" b="0" i="0">
                <a:solidFill>
                  <a:srgbClr val="D9E5EC"/>
                </a:solidFill>
                <a:latin typeface="Avenir Next"/>
                <a:ea typeface="Avenir Next"/>
                <a:cs typeface="Avenir Next"/>
              </a:defRPr>
            </a:pPr>
            <a:r>
              <a:rPr sz="1575" b="0" i="0">
                <a:solidFill>
                  <a:srgbClr val="D9E5EC"/>
                </a:solidFill>
                <a:latin typeface="Avenir Next"/>
                <a:ea typeface="Avenir Next"/>
                <a:cs typeface="Avenir Next"/>
              </a:rPr>
              <a:t>Construct concordance</a:t>
            </a:r>
          </a:p>
          <a:p>
            <a:pPr algn="l">
              <a:lnSpc>
                <a:spcPct val="118000"/>
              </a:lnSpc>
              <a:buNone/>
              <a:defRPr sz="1575" b="0" i="0">
                <a:solidFill>
                  <a:srgbClr val="D9E5EC"/>
                </a:solidFill>
                <a:latin typeface="Avenir Next"/>
                <a:ea typeface="Avenir Next"/>
                <a:cs typeface="Avenir Next"/>
              </a:defRPr>
            </a:pPr>
            <a:r>
              <a:rPr sz="1575" b="0" i="0">
                <a:solidFill>
                  <a:srgbClr val="D9E5EC"/>
                </a:solidFill>
                <a:latin typeface="Avenir Next"/>
                <a:ea typeface="Avenir Next"/>
                <a:cs typeface="Avenir Next"/>
              </a:rPr>
              <a:t>Defined clinical pathway</a:t>
            </a:r>
          </a:p>
          <a:p>
            <a:pPr algn="l">
              <a:lnSpc>
                <a:spcPct val="118000"/>
              </a:lnSpc>
              <a:buNone/>
              <a:defRPr sz="1575" b="0" i="0">
                <a:solidFill>
                  <a:srgbClr val="D9E5EC"/>
                </a:solidFill>
                <a:latin typeface="Avenir Next"/>
                <a:ea typeface="Avenir Next"/>
                <a:cs typeface="Avenir Next"/>
              </a:defRPr>
            </a:pPr>
            <a:r>
              <a:rPr sz="1575" b="0" i="0">
                <a:solidFill>
                  <a:srgbClr val="D9E5EC"/>
                </a:solidFill>
                <a:latin typeface="Avenir Next"/>
                <a:ea typeface="Avenir Next"/>
                <a:cs typeface="Avenir Next"/>
              </a:rPr>
              <a:t>FP20 and five hypotheses</a:t>
            </a:r>
          </a:p>
        </p:txBody>
      </p:sp>
      <p:sp>
        <p:nvSpPr>
          <p:cNvPr id="17" name="Rounded Rectangle 16">
            <a:extLst>
              <a:ext uri="{FF2B5EF4-FFF2-40B4-BE49-F238E27FC236}">
                <a16:creationId xmlns:a16="http://schemas.microsoft.com/office/drawing/2014/main" id="{A3C740F5-EDB0-47D9-B789-2B4EB6C11DB4}"/>
              </a:ext>
            </a:extLst>
          </p:cNvPr>
          <p:cNvSpPr>
            <a:spLocks noGrp="1"/>
          </p:cNvSpPr>
          <p:nvPr/>
        </p:nvSpPr>
        <p:spPr>
          <a:xfrm>
            <a:off x="704850" y="5143500"/>
            <a:ext cx="10629900" cy="723900"/>
          </a:xfrm>
          <a:prstGeom prst="roundRect">
            <a:avLst>
              <a:gd name="adj" fmla="val 15789"/>
            </a:avLst>
          </a:prstGeom>
          <a:solidFill>
            <a:srgbClr val="0A1B30"/>
          </a:solidFill>
          <a:ln w="9525">
            <a:solidFill>
              <a:srgbClr val="DCA642"/>
            </a:solidFill>
            <a:prstDash val="solid"/>
          </a:ln>
        </p:spPr>
        <p:txBody>
          <a:bodyPr/>
          <a:lstStyle/>
          <a:p>
            <a:endParaRPr lang="en-US"/>
          </a:p>
        </p:txBody>
      </p:sp>
      <p:sp>
        <p:nvSpPr>
          <p:cNvPr id="18" name="Rectangle 17">
            <a:extLst>
              <a:ext uri="{FF2B5EF4-FFF2-40B4-BE49-F238E27FC236}">
                <a16:creationId xmlns:a16="http://schemas.microsoft.com/office/drawing/2014/main" id="{A34F0FA7-CDF8-40F3-9850-38EAD4A7F691}"/>
              </a:ext>
            </a:extLst>
          </p:cNvPr>
          <p:cNvSpPr>
            <a:spLocks noGrp="1"/>
          </p:cNvSpPr>
          <p:nvPr/>
        </p:nvSpPr>
        <p:spPr>
          <a:xfrm>
            <a:off x="933450" y="5276850"/>
            <a:ext cx="1714500" cy="209550"/>
          </a:xfrm>
          <a:prstGeom prst="rect">
            <a:avLst/>
          </a:prstGeom>
          <a:noFill/>
          <a:ln w="0">
            <a:noFill/>
          </a:ln>
        </p:spPr>
        <p:txBody>
          <a:bodyPr wrap="square" lIns="0" tIns="0" rIns="0" bIns="0" anchor="ctr">
            <a:noAutofit/>
          </a:bodyPr>
          <a:lstStyle/>
          <a:p>
            <a:pPr algn="l">
              <a:lnSpc>
                <a:spcPct val="100000"/>
              </a:lnSpc>
              <a:buNone/>
              <a:defRPr sz="1125" b="1" i="0">
                <a:solidFill>
                  <a:srgbClr val="F4C95A"/>
                </a:solidFill>
                <a:latin typeface="Avenir Next"/>
                <a:ea typeface="Avenir Next"/>
                <a:cs typeface="Avenir Next"/>
              </a:defRPr>
            </a:pPr>
            <a:r>
              <a:rPr sz="1125" b="1" i="0">
                <a:solidFill>
                  <a:srgbClr val="F4C95A"/>
                </a:solidFill>
                <a:latin typeface="Avenir Next"/>
                <a:ea typeface="Avenir Next"/>
                <a:cs typeface="Avenir Next"/>
              </a:rPr>
              <a:t>Academic position</a:t>
            </a:r>
          </a:p>
        </p:txBody>
      </p:sp>
      <p:sp>
        <p:nvSpPr>
          <p:cNvPr id="19" name="Rectangle 18">
            <a:extLst>
              <a:ext uri="{FF2B5EF4-FFF2-40B4-BE49-F238E27FC236}">
                <a16:creationId xmlns:a16="http://schemas.microsoft.com/office/drawing/2014/main" id="{47943005-22E6-4C14-967C-E7658DAD9D21}"/>
              </a:ext>
            </a:extLst>
          </p:cNvPr>
          <p:cNvSpPr>
            <a:spLocks noGrp="1"/>
          </p:cNvSpPr>
          <p:nvPr/>
        </p:nvSpPr>
        <p:spPr>
          <a:xfrm>
            <a:off x="2571750" y="5238750"/>
            <a:ext cx="8477250" cy="457200"/>
          </a:xfrm>
          <a:prstGeom prst="rect">
            <a:avLst/>
          </a:prstGeom>
          <a:noFill/>
          <a:ln w="0">
            <a:noFill/>
          </a:ln>
        </p:spPr>
        <p:txBody>
          <a:bodyPr wrap="square" lIns="0" tIns="0" rIns="0" bIns="0" anchor="ctr">
            <a:normAutofit/>
          </a:bodyPr>
          <a:lstStyle/>
          <a:p>
            <a:pPr algn="l">
              <a:lnSpc>
                <a:spcPct val="100000"/>
              </a:lnSpc>
              <a:buNone/>
              <a:defRPr sz="1425" b="0" i="0">
                <a:solidFill>
                  <a:srgbClr val="F5F1DF"/>
                </a:solidFill>
                <a:latin typeface="Avenir Next"/>
                <a:ea typeface="Avenir Next"/>
                <a:cs typeface="Avenir Next"/>
              </a:defRPr>
            </a:pPr>
            <a:r>
              <a:rPr sz="1425" b="0" i="0">
                <a:solidFill>
                  <a:srgbClr val="F5F1DF"/>
                </a:solidFill>
                <a:latin typeface="Avenir Next"/>
                <a:ea typeface="Avenir Next"/>
                <a:cs typeface="Avenir Next"/>
              </a:rPr>
              <a:t>YVH is presented as an India-rooted, culturally accountable and empirically testable model. No YVH clinical trial has yet been conducted.</a:t>
            </a:r>
          </a:p>
        </p:txBody>
      </p:sp>
      <p:sp>
        <p:nvSpPr>
          <p:cNvPr id="20" name="Straight Connector 19">
            <a:extLst>
              <a:ext uri="{FF2B5EF4-FFF2-40B4-BE49-F238E27FC236}">
                <a16:creationId xmlns:a16="http://schemas.microsoft.com/office/drawing/2014/main" id="{629AEA9B-8BC9-40DD-A23A-CDFDE713C6FC}"/>
              </a:ext>
            </a:extLst>
          </p:cNvPr>
          <p:cNvSpPr>
            <a:spLocks noGrp="1"/>
          </p:cNvSpPr>
          <p:nvPr/>
        </p:nvSpPr>
        <p:spPr>
          <a:xfrm>
            <a:off x="571500" y="6419850"/>
            <a:ext cx="11049000" cy="0"/>
          </a:xfrm>
          <a:prstGeom prst="line">
            <a:avLst/>
          </a:prstGeom>
          <a:noFill/>
          <a:ln w="9525">
            <a:solidFill>
              <a:srgbClr val="25415A"/>
            </a:solidFill>
            <a:prstDash val="solid"/>
          </a:ln>
        </p:spPr>
        <p:txBody>
          <a:bodyPr/>
          <a:lstStyle/>
          <a:p>
            <a:endParaRPr lang="en-US"/>
          </a:p>
        </p:txBody>
      </p:sp>
      <p:sp>
        <p:nvSpPr>
          <p:cNvPr id="21" name="Rectangle 20">
            <a:extLst>
              <a:ext uri="{FF2B5EF4-FFF2-40B4-BE49-F238E27FC236}">
                <a16:creationId xmlns:a16="http://schemas.microsoft.com/office/drawing/2014/main" id="{0DA2451E-5D42-470E-A660-71DEB71A4542}"/>
              </a:ext>
            </a:extLst>
          </p:cNvPr>
          <p:cNvSpPr>
            <a:spLocks noGrp="1"/>
          </p:cNvSpPr>
          <p:nvPr/>
        </p:nvSpPr>
        <p:spPr>
          <a:xfrm>
            <a:off x="571500" y="6515100"/>
            <a:ext cx="9906000" cy="219075"/>
          </a:xfrm>
          <a:prstGeom prst="rect">
            <a:avLst/>
          </a:prstGeom>
          <a:noFill/>
          <a:ln w="0">
            <a:noFill/>
          </a:ln>
        </p:spPr>
        <p:txBody>
          <a:bodyPr wrap="square" lIns="0" tIns="0" rIns="0" bIns="0" anchor="ctr">
            <a:noAutofit/>
          </a:bodyPr>
          <a:lstStyle/>
          <a:p>
            <a:pPr algn="l">
              <a:lnSpc>
                <a:spcPct val="100000"/>
              </a:lnSpc>
              <a:buNone/>
              <a:defRPr sz="938" b="0" i="0">
                <a:solidFill>
                  <a:srgbClr val="9FB0C0"/>
                </a:solidFill>
                <a:latin typeface="Avenir Next"/>
                <a:ea typeface="Avenir Next"/>
                <a:cs typeface="Avenir Next"/>
              </a:defRPr>
            </a:pPr>
            <a:r>
              <a:rPr sz="938" b="0" i="0">
                <a:solidFill>
                  <a:srgbClr val="9FB0C0"/>
                </a:solidFill>
                <a:latin typeface="Avenir Next"/>
                <a:ea typeface="Avenir Next"/>
                <a:cs typeface="Avenir Next"/>
              </a:rPr>
              <a:t>Source: Gallardo (2026), Abstract and Sections 1, 5, 10 and 11.6</a:t>
            </a:r>
          </a:p>
        </p:txBody>
      </p:sp>
      <p:sp>
        <p:nvSpPr>
          <p:cNvPr id="22" name="Rectangle 21">
            <a:extLst>
              <a:ext uri="{FF2B5EF4-FFF2-40B4-BE49-F238E27FC236}">
                <a16:creationId xmlns:a16="http://schemas.microsoft.com/office/drawing/2014/main" id="{94D40391-6554-4056-892A-5006E2D487FC}"/>
              </a:ext>
            </a:extLst>
          </p:cNvPr>
          <p:cNvSpPr>
            <a:spLocks noGrp="1"/>
          </p:cNvSpPr>
          <p:nvPr/>
        </p:nvSpPr>
        <p:spPr>
          <a:xfrm>
            <a:off x="10953750" y="6486525"/>
            <a:ext cx="666750" cy="238125"/>
          </a:xfrm>
          <a:prstGeom prst="rect">
            <a:avLst/>
          </a:prstGeom>
          <a:noFill/>
          <a:ln w="0">
            <a:noFill/>
          </a:ln>
        </p:spPr>
        <p:txBody>
          <a:bodyPr wrap="square" lIns="0" tIns="0" rIns="0" bIns="0" anchor="ctr">
            <a:noAutofit/>
          </a:bodyPr>
          <a:lstStyle/>
          <a:p>
            <a:pPr algn="r">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02</a:t>
            </a:r>
          </a:p>
        </p:txBody>
      </p:sp>
    </p:spTree>
    <p:extLst>
      <p:ext uri="{BB962C8B-B14F-4D97-AF65-F5344CB8AC3E}">
        <p14:creationId xmlns:p14="http://schemas.microsoft.com/office/powerpoint/2010/main" val="180984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0D1D"/>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B6A62A5D-2D96-4905-81F3-D3CA7E7D9DA2}"/>
              </a:ext>
            </a:extLst>
          </p:cNvPr>
          <p:cNvSpPr>
            <a:spLocks noGrp="1"/>
          </p:cNvSpPr>
          <p:nvPr/>
        </p:nvSpPr>
        <p:spPr>
          <a:xfrm>
            <a:off x="571500" y="381000"/>
            <a:ext cx="10763250" cy="590550"/>
          </a:xfrm>
          <a:prstGeom prst="rect">
            <a:avLst/>
          </a:prstGeom>
          <a:noFill/>
          <a:ln w="0">
            <a:noFill/>
          </a:ln>
        </p:spPr>
        <p:txBody>
          <a:bodyPr wrap="square" lIns="0" tIns="0" rIns="0" bIns="0" anchor="ctr">
            <a:noAutofit/>
          </a:bodyPr>
          <a:lstStyle/>
          <a:p>
            <a:pPr algn="l">
              <a:lnSpc>
                <a:spcPct val="100000"/>
              </a:lnSpc>
              <a:buNone/>
              <a:defRPr sz="2850" b="1" i="0">
                <a:solidFill>
                  <a:srgbClr val="F5F1DF"/>
                </a:solidFill>
                <a:latin typeface="Avenir Next"/>
                <a:ea typeface="Avenir Next"/>
                <a:cs typeface="Avenir Next"/>
              </a:defRPr>
            </a:pPr>
            <a:r>
              <a:rPr sz="2850" b="1" i="0">
                <a:solidFill>
                  <a:srgbClr val="F5F1DF"/>
                </a:solidFill>
                <a:latin typeface="Avenir Next"/>
                <a:ea typeface="Avenir Next"/>
                <a:cs typeface="Avenir Next"/>
              </a:rPr>
              <a:t>Yoga Vāsiṣṭha as a psychology of transformation</a:t>
            </a:r>
          </a:p>
        </p:txBody>
      </p:sp>
      <p:sp>
        <p:nvSpPr>
          <p:cNvPr id="2" name="Straight Connector 1">
            <a:extLst>
              <a:ext uri="{FF2B5EF4-FFF2-40B4-BE49-F238E27FC236}">
                <a16:creationId xmlns:a16="http://schemas.microsoft.com/office/drawing/2014/main" id="{F7BB8692-62C4-4E22-9C97-D359C6A29B71}"/>
              </a:ext>
            </a:extLst>
          </p:cNvPr>
          <p:cNvSpPr>
            <a:spLocks noGrp="1"/>
          </p:cNvSpPr>
          <p:nvPr/>
        </p:nvSpPr>
        <p:spPr>
          <a:xfrm>
            <a:off x="571500" y="1028700"/>
            <a:ext cx="838200" cy="0"/>
          </a:xfrm>
          <a:prstGeom prst="line">
            <a:avLst/>
          </a:prstGeom>
          <a:noFill/>
          <a:ln w="38100">
            <a:solidFill>
              <a:srgbClr val="F4C95A"/>
            </a:solidFill>
            <a:prstDash val="solid"/>
          </a:ln>
        </p:spPr>
        <p:txBody>
          <a:bodyPr/>
          <a:lstStyle/>
          <a:p>
            <a:endParaRPr lang="en-US"/>
          </a:p>
        </p:txBody>
      </p:sp>
      <p:sp>
        <p:nvSpPr>
          <p:cNvPr id="3" name="Rectangle 2">
            <a:extLst>
              <a:ext uri="{FF2B5EF4-FFF2-40B4-BE49-F238E27FC236}">
                <a16:creationId xmlns:a16="http://schemas.microsoft.com/office/drawing/2014/main" id="{108802F1-8423-4838-8FA4-5D3933785FF6}"/>
              </a:ext>
            </a:extLst>
          </p:cNvPr>
          <p:cNvSpPr>
            <a:spLocks noGrp="1"/>
          </p:cNvSpPr>
          <p:nvPr/>
        </p:nvSpPr>
        <p:spPr>
          <a:xfrm>
            <a:off x="704850" y="1466850"/>
            <a:ext cx="2476500" cy="228600"/>
          </a:xfrm>
          <a:prstGeom prst="rect">
            <a:avLst/>
          </a:prstGeom>
          <a:noFill/>
          <a:ln w="0">
            <a:noFill/>
          </a:ln>
        </p:spPr>
        <p:txBody>
          <a:bodyPr wrap="square" lIns="0" tIns="0" rIns="0" bIns="0" anchor="ctr">
            <a:noAutofit/>
          </a:bodyPr>
          <a:lstStyle/>
          <a:p>
            <a:pPr algn="l">
              <a:lnSpc>
                <a:spcPct val="100000"/>
              </a:lnSpc>
              <a:buNone/>
              <a:defRPr sz="1050" b="1" i="0">
                <a:solidFill>
                  <a:srgbClr val="18A7A7"/>
                </a:solidFill>
                <a:latin typeface="Avenir Next"/>
                <a:ea typeface="Avenir Next"/>
                <a:cs typeface="Avenir Next"/>
              </a:defRPr>
            </a:pPr>
            <a:r>
              <a:rPr sz="1050" b="1" i="0">
                <a:solidFill>
                  <a:srgbClr val="18A7A7"/>
                </a:solidFill>
                <a:latin typeface="Avenir Next"/>
                <a:ea typeface="Avenir Next"/>
                <a:cs typeface="Avenir Next"/>
              </a:rPr>
              <a:t>OPERATIVE IDEA</a:t>
            </a:r>
          </a:p>
        </p:txBody>
      </p:sp>
      <p:sp>
        <p:nvSpPr>
          <p:cNvPr id="4" name="Rectangle 3">
            <a:extLst>
              <a:ext uri="{FF2B5EF4-FFF2-40B4-BE49-F238E27FC236}">
                <a16:creationId xmlns:a16="http://schemas.microsoft.com/office/drawing/2014/main" id="{156317D9-1CE3-4D9A-A589-E8C736812DD6}"/>
              </a:ext>
            </a:extLst>
          </p:cNvPr>
          <p:cNvSpPr>
            <a:spLocks noGrp="1"/>
          </p:cNvSpPr>
          <p:nvPr/>
        </p:nvSpPr>
        <p:spPr>
          <a:xfrm>
            <a:off x="704850" y="1809750"/>
            <a:ext cx="3714750" cy="1409700"/>
          </a:xfrm>
          <a:prstGeom prst="rect">
            <a:avLst/>
          </a:prstGeom>
          <a:noFill/>
          <a:ln w="0">
            <a:noFill/>
          </a:ln>
        </p:spPr>
        <p:txBody>
          <a:bodyPr wrap="square" lIns="0" tIns="0" rIns="0" bIns="0" anchor="t">
            <a:normAutofit fontScale="94560"/>
          </a:bodyPr>
          <a:lstStyle/>
          <a:p>
            <a:pPr algn="l">
              <a:lnSpc>
                <a:spcPct val="103000"/>
              </a:lnSpc>
              <a:buNone/>
              <a:defRPr sz="1950" b="1" i="0">
                <a:solidFill>
                  <a:srgbClr val="F5F1DF"/>
                </a:solidFill>
                <a:latin typeface="Avenir Next"/>
                <a:ea typeface="Avenir Next"/>
                <a:cs typeface="Avenir Next"/>
              </a:defRPr>
            </a:pPr>
            <a:r>
              <a:rPr sz="1950" b="1" i="0">
                <a:solidFill>
                  <a:srgbClr val="F5F1DF"/>
                </a:solidFill>
                <a:latin typeface="Avenir Next"/>
                <a:ea typeface="Avenir Next"/>
                <a:cs typeface="Avenir Next"/>
              </a:rPr>
              <a:t>Experience is shaped by mind, sustained by latent patterns, and transformed through inquiry, imagination and self-effort.</a:t>
            </a:r>
          </a:p>
        </p:txBody>
      </p:sp>
      <p:sp>
        <p:nvSpPr>
          <p:cNvPr id="5" name="Rectangle 4">
            <a:extLst>
              <a:ext uri="{FF2B5EF4-FFF2-40B4-BE49-F238E27FC236}">
                <a16:creationId xmlns:a16="http://schemas.microsoft.com/office/drawing/2014/main" id="{FD937283-940E-48E5-9D32-A51FF2E24D6C}"/>
              </a:ext>
            </a:extLst>
          </p:cNvPr>
          <p:cNvSpPr>
            <a:spLocks noGrp="1"/>
          </p:cNvSpPr>
          <p:nvPr/>
        </p:nvSpPr>
        <p:spPr>
          <a:xfrm>
            <a:off x="704850" y="3562350"/>
            <a:ext cx="3714750" cy="781050"/>
          </a:xfrm>
          <a:prstGeom prst="rect">
            <a:avLst/>
          </a:prstGeom>
          <a:noFill/>
          <a:ln w="0">
            <a:noFill/>
          </a:ln>
        </p:spPr>
        <p:txBody>
          <a:bodyPr wrap="square" lIns="0" tIns="0" rIns="0" bIns="0" anchor="t">
            <a:normAutofit/>
          </a:bodyPr>
          <a:lstStyle/>
          <a:p>
            <a:pPr algn="l">
              <a:lnSpc>
                <a:spcPct val="105000"/>
              </a:lnSpc>
              <a:buNone/>
              <a:defRPr sz="1500" b="0" i="0">
                <a:solidFill>
                  <a:srgbClr val="D9E5EC"/>
                </a:solidFill>
                <a:latin typeface="Avenir Next"/>
                <a:ea typeface="Avenir Next"/>
                <a:cs typeface="Avenir Next"/>
              </a:defRPr>
            </a:pPr>
            <a:r>
              <a:rPr sz="1500" b="0" i="0">
                <a:solidFill>
                  <a:srgbClr val="D9E5EC"/>
                </a:solidFill>
                <a:latin typeface="Avenir Next"/>
                <a:ea typeface="Avenir Next"/>
                <a:cs typeface="Avenir Next"/>
              </a:rPr>
              <a:t>The text culminates in jīvanmukti: freedom while fully engaged in life.</a:t>
            </a:r>
          </a:p>
        </p:txBody>
      </p:sp>
      <p:sp>
        <p:nvSpPr>
          <p:cNvPr id="6" name="Rectangle 5">
            <a:extLst>
              <a:ext uri="{FF2B5EF4-FFF2-40B4-BE49-F238E27FC236}">
                <a16:creationId xmlns:a16="http://schemas.microsoft.com/office/drawing/2014/main" id="{5075E3F0-F7C5-41FA-BD6F-F0C2B1883DD2}"/>
              </a:ext>
            </a:extLst>
          </p:cNvPr>
          <p:cNvSpPr>
            <a:spLocks noGrp="1"/>
          </p:cNvSpPr>
          <p:nvPr/>
        </p:nvSpPr>
        <p:spPr>
          <a:xfrm>
            <a:off x="5048250" y="1333500"/>
            <a:ext cx="5810250" cy="323850"/>
          </a:xfrm>
          <a:prstGeom prst="rect">
            <a:avLst/>
          </a:prstGeom>
          <a:noFill/>
          <a:ln w="0">
            <a:noFill/>
          </a:ln>
        </p:spPr>
        <p:txBody>
          <a:bodyPr wrap="square" lIns="0" tIns="0" rIns="0" bIns="0" anchor="ctr">
            <a:noAutofit/>
          </a:bodyPr>
          <a:lstStyle/>
          <a:p>
            <a:pPr algn="l">
              <a:lnSpc>
                <a:spcPct val="100000"/>
              </a:lnSpc>
              <a:buNone/>
              <a:defRPr sz="1650" b="1" i="0">
                <a:solidFill>
                  <a:srgbClr val="F4C95A"/>
                </a:solidFill>
                <a:latin typeface="Avenir Next"/>
                <a:ea typeface="Avenir Next"/>
                <a:cs typeface="Avenir Next"/>
              </a:defRPr>
            </a:pPr>
            <a:r>
              <a:rPr sz="1650" b="1" i="0">
                <a:solidFill>
                  <a:srgbClr val="F4C95A"/>
                </a:solidFill>
                <a:latin typeface="Avenir Next"/>
                <a:ea typeface="Avenir Next"/>
                <a:cs typeface="Avenir Next"/>
              </a:rPr>
              <a:t>The seven jñāna-bhūmikās</a:t>
            </a:r>
          </a:p>
        </p:txBody>
      </p:sp>
      <p:sp>
        <p:nvSpPr>
          <p:cNvPr id="7" name="Rounded Rectangle 6">
            <a:extLst>
              <a:ext uri="{FF2B5EF4-FFF2-40B4-BE49-F238E27FC236}">
                <a16:creationId xmlns:a16="http://schemas.microsoft.com/office/drawing/2014/main" id="{5B529562-EDDB-4E60-9161-82F73E15C593}"/>
              </a:ext>
            </a:extLst>
          </p:cNvPr>
          <p:cNvSpPr>
            <a:spLocks noGrp="1"/>
          </p:cNvSpPr>
          <p:nvPr/>
        </p:nvSpPr>
        <p:spPr>
          <a:xfrm>
            <a:off x="5048250" y="1676400"/>
            <a:ext cx="5715000" cy="552450"/>
          </a:xfrm>
          <a:prstGeom prst="roundRect">
            <a:avLst>
              <a:gd name="adj" fmla="val 13793"/>
            </a:avLst>
          </a:prstGeom>
          <a:solidFill>
            <a:srgbClr val="0A5961"/>
          </a:solidFill>
          <a:ln w="9525">
            <a:solidFill>
              <a:srgbClr val="237F85"/>
            </a:solidFill>
            <a:prstDash val="solid"/>
          </a:ln>
        </p:spPr>
        <p:txBody>
          <a:bodyPr/>
          <a:lstStyle/>
          <a:p>
            <a:endParaRPr lang="en-US"/>
          </a:p>
        </p:txBody>
      </p:sp>
      <p:sp>
        <p:nvSpPr>
          <p:cNvPr id="8" name="Rectangle 7">
            <a:extLst>
              <a:ext uri="{FF2B5EF4-FFF2-40B4-BE49-F238E27FC236}">
                <a16:creationId xmlns:a16="http://schemas.microsoft.com/office/drawing/2014/main" id="{C86C2C65-A3A7-4376-BB57-A881C445DF3B}"/>
              </a:ext>
            </a:extLst>
          </p:cNvPr>
          <p:cNvSpPr>
            <a:spLocks noGrp="1"/>
          </p:cNvSpPr>
          <p:nvPr/>
        </p:nvSpPr>
        <p:spPr>
          <a:xfrm>
            <a:off x="5200650" y="1752600"/>
            <a:ext cx="342900" cy="400050"/>
          </a:xfrm>
          <a:prstGeom prst="rect">
            <a:avLst/>
          </a:prstGeom>
          <a:noFill/>
          <a:ln w="0">
            <a:noFill/>
          </a:ln>
        </p:spPr>
        <p:txBody>
          <a:bodyPr wrap="square" lIns="0" tIns="0" rIns="0" bIns="0" anchor="ctr">
            <a:noAutofit/>
          </a:bodyPr>
          <a:lstStyle/>
          <a:p>
            <a:pPr algn="l">
              <a:lnSpc>
                <a:spcPct val="100000"/>
              </a:lnSpc>
              <a:buNone/>
              <a:defRPr sz="2025" b="1" i="0">
                <a:solidFill>
                  <a:srgbClr val="F5F1DF"/>
                </a:solidFill>
                <a:latin typeface="Avenir Next"/>
                <a:ea typeface="Avenir Next"/>
                <a:cs typeface="Avenir Next"/>
              </a:defRPr>
            </a:pPr>
            <a:r>
              <a:rPr sz="2025" b="1" i="0">
                <a:solidFill>
                  <a:srgbClr val="F5F1DF"/>
                </a:solidFill>
                <a:latin typeface="Avenir Next"/>
                <a:ea typeface="Avenir Next"/>
                <a:cs typeface="Avenir Next"/>
              </a:rPr>
              <a:t>7</a:t>
            </a:r>
          </a:p>
        </p:txBody>
      </p:sp>
      <p:sp>
        <p:nvSpPr>
          <p:cNvPr id="9" name="Rectangle 8">
            <a:extLst>
              <a:ext uri="{FF2B5EF4-FFF2-40B4-BE49-F238E27FC236}">
                <a16:creationId xmlns:a16="http://schemas.microsoft.com/office/drawing/2014/main" id="{938C273E-A7B6-460D-974F-0323F54E2506}"/>
              </a:ext>
            </a:extLst>
          </p:cNvPr>
          <p:cNvSpPr>
            <a:spLocks noGrp="1"/>
          </p:cNvSpPr>
          <p:nvPr/>
        </p:nvSpPr>
        <p:spPr>
          <a:xfrm>
            <a:off x="5619750" y="1724025"/>
            <a:ext cx="2238375" cy="247650"/>
          </a:xfrm>
          <a:prstGeom prst="rect">
            <a:avLst/>
          </a:prstGeom>
          <a:noFill/>
          <a:ln w="0">
            <a:noFill/>
          </a:ln>
        </p:spPr>
        <p:txBody>
          <a:bodyPr wrap="square" lIns="0" tIns="0" rIns="0" bIns="0" anchor="ctr">
            <a:noAutofit/>
          </a:bodyPr>
          <a:lstStyle/>
          <a:p>
            <a:pPr algn="l">
              <a:lnSpc>
                <a:spcPct val="100000"/>
              </a:lnSpc>
              <a:buNone/>
              <a:defRPr sz="1575" b="1" i="1">
                <a:solidFill>
                  <a:srgbClr val="F5F1DF"/>
                </a:solidFill>
                <a:latin typeface="Avenir Next"/>
                <a:ea typeface="Avenir Next"/>
                <a:cs typeface="Avenir Next"/>
              </a:defRPr>
            </a:pPr>
            <a:r>
              <a:rPr sz="1575" b="1" i="1">
                <a:solidFill>
                  <a:srgbClr val="F5F1DF"/>
                </a:solidFill>
                <a:latin typeface="Avenir Next"/>
                <a:ea typeface="Avenir Next"/>
                <a:cs typeface="Avenir Next"/>
              </a:rPr>
              <a:t>Turyagā</a:t>
            </a:r>
          </a:p>
        </p:txBody>
      </p:sp>
      <p:sp>
        <p:nvSpPr>
          <p:cNvPr id="10" name="Rectangle 9">
            <a:extLst>
              <a:ext uri="{FF2B5EF4-FFF2-40B4-BE49-F238E27FC236}">
                <a16:creationId xmlns:a16="http://schemas.microsoft.com/office/drawing/2014/main" id="{6D21FB85-3488-4383-97F4-38313095300E}"/>
              </a:ext>
            </a:extLst>
          </p:cNvPr>
          <p:cNvSpPr>
            <a:spLocks noGrp="1"/>
          </p:cNvSpPr>
          <p:nvPr/>
        </p:nvSpPr>
        <p:spPr>
          <a:xfrm>
            <a:off x="5619750" y="1971675"/>
            <a:ext cx="5010150" cy="190500"/>
          </a:xfrm>
          <a:prstGeom prst="rect">
            <a:avLst/>
          </a:prstGeom>
          <a:noFill/>
          <a:ln w="0">
            <a:noFill/>
          </a:ln>
        </p:spPr>
        <p:txBody>
          <a:bodyPr wrap="square" lIns="0" tIns="0" rIns="0" bIns="0" anchor="ctr">
            <a:noAutofit/>
          </a:bodyPr>
          <a:lstStyle/>
          <a:p>
            <a:pPr algn="l">
              <a:lnSpc>
                <a:spcPct val="100000"/>
              </a:lnSpc>
              <a:buNone/>
              <a:defRPr sz="1125" b="0" i="0">
                <a:solidFill>
                  <a:srgbClr val="D9E5EC"/>
                </a:solidFill>
                <a:latin typeface="Avenir Next"/>
                <a:ea typeface="Avenir Next"/>
                <a:cs typeface="Avenir Next"/>
              </a:defRPr>
            </a:pPr>
            <a:r>
              <a:rPr sz="1125" b="0" i="0">
                <a:solidFill>
                  <a:srgbClr val="D9E5EC"/>
                </a:solidFill>
                <a:latin typeface="Avenir Next"/>
                <a:ea typeface="Avenir Next"/>
                <a:cs typeface="Avenir Next"/>
              </a:rPr>
              <a:t>Stable liberation</a:t>
            </a:r>
          </a:p>
        </p:txBody>
      </p:sp>
      <p:sp>
        <p:nvSpPr>
          <p:cNvPr id="11" name="Rounded Rectangle 10">
            <a:extLst>
              <a:ext uri="{FF2B5EF4-FFF2-40B4-BE49-F238E27FC236}">
                <a16:creationId xmlns:a16="http://schemas.microsoft.com/office/drawing/2014/main" id="{A0A70931-0E2A-4ACB-9B10-C1390D115704}"/>
              </a:ext>
            </a:extLst>
          </p:cNvPr>
          <p:cNvSpPr>
            <a:spLocks noGrp="1"/>
          </p:cNvSpPr>
          <p:nvPr/>
        </p:nvSpPr>
        <p:spPr>
          <a:xfrm>
            <a:off x="4924425" y="2266950"/>
            <a:ext cx="5581650" cy="552450"/>
          </a:xfrm>
          <a:prstGeom prst="roundRect">
            <a:avLst>
              <a:gd name="adj" fmla="val 13793"/>
            </a:avLst>
          </a:prstGeom>
          <a:solidFill>
            <a:srgbClr val="0A5961"/>
          </a:solidFill>
          <a:ln w="9525">
            <a:solidFill>
              <a:srgbClr val="237F85"/>
            </a:solidFill>
            <a:prstDash val="solid"/>
          </a:ln>
        </p:spPr>
        <p:txBody>
          <a:bodyPr/>
          <a:lstStyle/>
          <a:p>
            <a:endParaRPr lang="en-US"/>
          </a:p>
        </p:txBody>
      </p:sp>
      <p:sp>
        <p:nvSpPr>
          <p:cNvPr id="12" name="Rectangle 11">
            <a:extLst>
              <a:ext uri="{FF2B5EF4-FFF2-40B4-BE49-F238E27FC236}">
                <a16:creationId xmlns:a16="http://schemas.microsoft.com/office/drawing/2014/main" id="{D7B46CCE-7C44-4556-8E1F-F14B9C7F37D6}"/>
              </a:ext>
            </a:extLst>
          </p:cNvPr>
          <p:cNvSpPr>
            <a:spLocks noGrp="1"/>
          </p:cNvSpPr>
          <p:nvPr/>
        </p:nvSpPr>
        <p:spPr>
          <a:xfrm>
            <a:off x="5076825" y="2343150"/>
            <a:ext cx="342900" cy="400050"/>
          </a:xfrm>
          <a:prstGeom prst="rect">
            <a:avLst/>
          </a:prstGeom>
          <a:noFill/>
          <a:ln w="0">
            <a:noFill/>
          </a:ln>
        </p:spPr>
        <p:txBody>
          <a:bodyPr wrap="square" lIns="0" tIns="0" rIns="0" bIns="0" anchor="ctr">
            <a:noAutofit/>
          </a:bodyPr>
          <a:lstStyle/>
          <a:p>
            <a:pPr algn="l">
              <a:lnSpc>
                <a:spcPct val="100000"/>
              </a:lnSpc>
              <a:buNone/>
              <a:defRPr sz="2025" b="1" i="0">
                <a:solidFill>
                  <a:srgbClr val="F5F1DF"/>
                </a:solidFill>
                <a:latin typeface="Avenir Next"/>
                <a:ea typeface="Avenir Next"/>
                <a:cs typeface="Avenir Next"/>
              </a:defRPr>
            </a:pPr>
            <a:r>
              <a:rPr sz="2025" b="1" i="0">
                <a:solidFill>
                  <a:srgbClr val="F5F1DF"/>
                </a:solidFill>
                <a:latin typeface="Avenir Next"/>
                <a:ea typeface="Avenir Next"/>
                <a:cs typeface="Avenir Next"/>
              </a:rPr>
              <a:t>6</a:t>
            </a:r>
          </a:p>
        </p:txBody>
      </p:sp>
      <p:sp>
        <p:nvSpPr>
          <p:cNvPr id="13" name="Rectangle 12">
            <a:extLst>
              <a:ext uri="{FF2B5EF4-FFF2-40B4-BE49-F238E27FC236}">
                <a16:creationId xmlns:a16="http://schemas.microsoft.com/office/drawing/2014/main" id="{D4B8ADB8-80BD-48B8-939A-1AB230BDBF0F}"/>
              </a:ext>
            </a:extLst>
          </p:cNvPr>
          <p:cNvSpPr>
            <a:spLocks noGrp="1"/>
          </p:cNvSpPr>
          <p:nvPr/>
        </p:nvSpPr>
        <p:spPr>
          <a:xfrm>
            <a:off x="5495925" y="2314575"/>
            <a:ext cx="2238375" cy="247650"/>
          </a:xfrm>
          <a:prstGeom prst="rect">
            <a:avLst/>
          </a:prstGeom>
          <a:noFill/>
          <a:ln w="0">
            <a:noFill/>
          </a:ln>
        </p:spPr>
        <p:txBody>
          <a:bodyPr wrap="square" lIns="0" tIns="0" rIns="0" bIns="0" anchor="ctr">
            <a:noAutofit/>
          </a:bodyPr>
          <a:lstStyle/>
          <a:p>
            <a:pPr algn="l">
              <a:lnSpc>
                <a:spcPct val="100000"/>
              </a:lnSpc>
              <a:buNone/>
              <a:defRPr sz="1575" b="1" i="1">
                <a:solidFill>
                  <a:srgbClr val="F5F1DF"/>
                </a:solidFill>
                <a:latin typeface="Avenir Next"/>
                <a:ea typeface="Avenir Next"/>
                <a:cs typeface="Avenir Next"/>
              </a:defRPr>
            </a:pPr>
            <a:r>
              <a:rPr sz="1575" b="1" i="1">
                <a:solidFill>
                  <a:srgbClr val="F5F1DF"/>
                </a:solidFill>
                <a:latin typeface="Avenir Next"/>
                <a:ea typeface="Avenir Next"/>
                <a:cs typeface="Avenir Next"/>
              </a:rPr>
              <a:t>Padārthābhāvanā</a:t>
            </a:r>
          </a:p>
        </p:txBody>
      </p:sp>
      <p:sp>
        <p:nvSpPr>
          <p:cNvPr id="14" name="Rectangle 13">
            <a:extLst>
              <a:ext uri="{FF2B5EF4-FFF2-40B4-BE49-F238E27FC236}">
                <a16:creationId xmlns:a16="http://schemas.microsoft.com/office/drawing/2014/main" id="{53979253-2258-47A7-8FDE-F137A75BB297}"/>
              </a:ext>
            </a:extLst>
          </p:cNvPr>
          <p:cNvSpPr>
            <a:spLocks noGrp="1"/>
          </p:cNvSpPr>
          <p:nvPr/>
        </p:nvSpPr>
        <p:spPr>
          <a:xfrm>
            <a:off x="5495925" y="2562225"/>
            <a:ext cx="4876800" cy="190500"/>
          </a:xfrm>
          <a:prstGeom prst="rect">
            <a:avLst/>
          </a:prstGeom>
          <a:noFill/>
          <a:ln w="0">
            <a:noFill/>
          </a:ln>
        </p:spPr>
        <p:txBody>
          <a:bodyPr wrap="square" lIns="0" tIns="0" rIns="0" bIns="0" anchor="ctr">
            <a:noAutofit/>
          </a:bodyPr>
          <a:lstStyle/>
          <a:p>
            <a:pPr algn="l">
              <a:lnSpc>
                <a:spcPct val="100000"/>
              </a:lnSpc>
              <a:buNone/>
              <a:defRPr sz="1125" b="0" i="0">
                <a:solidFill>
                  <a:srgbClr val="D9E5EC"/>
                </a:solidFill>
                <a:latin typeface="Avenir Next"/>
                <a:ea typeface="Avenir Next"/>
                <a:cs typeface="Avenir Next"/>
              </a:defRPr>
            </a:pPr>
            <a:r>
              <a:rPr sz="1125" b="0" i="0">
                <a:solidFill>
                  <a:srgbClr val="D9E5EC"/>
                </a:solidFill>
                <a:latin typeface="Avenir Next"/>
                <a:ea typeface="Avenir Next"/>
                <a:cs typeface="Avenir Next"/>
              </a:rPr>
              <a:t>Objects no longer felt as separate</a:t>
            </a:r>
          </a:p>
        </p:txBody>
      </p:sp>
      <p:sp>
        <p:nvSpPr>
          <p:cNvPr id="15" name="Rounded Rectangle 14">
            <a:extLst>
              <a:ext uri="{FF2B5EF4-FFF2-40B4-BE49-F238E27FC236}">
                <a16:creationId xmlns:a16="http://schemas.microsoft.com/office/drawing/2014/main" id="{0574BB35-1325-41B8-B383-1B6497F38B2B}"/>
              </a:ext>
            </a:extLst>
          </p:cNvPr>
          <p:cNvSpPr>
            <a:spLocks noGrp="1"/>
          </p:cNvSpPr>
          <p:nvPr/>
        </p:nvSpPr>
        <p:spPr>
          <a:xfrm>
            <a:off x="4800600" y="2857500"/>
            <a:ext cx="5448300" cy="552450"/>
          </a:xfrm>
          <a:prstGeom prst="roundRect">
            <a:avLst>
              <a:gd name="adj" fmla="val 13793"/>
            </a:avLst>
          </a:prstGeom>
          <a:solidFill>
            <a:srgbClr val="0A5961"/>
          </a:solidFill>
          <a:ln w="9525">
            <a:solidFill>
              <a:srgbClr val="237F85"/>
            </a:solidFill>
            <a:prstDash val="solid"/>
          </a:ln>
        </p:spPr>
        <p:txBody>
          <a:bodyPr/>
          <a:lstStyle/>
          <a:p>
            <a:endParaRPr lang="en-US"/>
          </a:p>
        </p:txBody>
      </p:sp>
      <p:sp>
        <p:nvSpPr>
          <p:cNvPr id="16" name="Rectangle 15">
            <a:extLst>
              <a:ext uri="{FF2B5EF4-FFF2-40B4-BE49-F238E27FC236}">
                <a16:creationId xmlns:a16="http://schemas.microsoft.com/office/drawing/2014/main" id="{8C857A29-B6AF-4B3B-BF3B-5E308D5A20F4}"/>
              </a:ext>
            </a:extLst>
          </p:cNvPr>
          <p:cNvSpPr>
            <a:spLocks noGrp="1"/>
          </p:cNvSpPr>
          <p:nvPr/>
        </p:nvSpPr>
        <p:spPr>
          <a:xfrm>
            <a:off x="4953000" y="2933700"/>
            <a:ext cx="342900" cy="400050"/>
          </a:xfrm>
          <a:prstGeom prst="rect">
            <a:avLst/>
          </a:prstGeom>
          <a:noFill/>
          <a:ln w="0">
            <a:noFill/>
          </a:ln>
        </p:spPr>
        <p:txBody>
          <a:bodyPr wrap="square" lIns="0" tIns="0" rIns="0" bIns="0" anchor="ctr">
            <a:noAutofit/>
          </a:bodyPr>
          <a:lstStyle/>
          <a:p>
            <a:pPr algn="l">
              <a:lnSpc>
                <a:spcPct val="100000"/>
              </a:lnSpc>
              <a:buNone/>
              <a:defRPr sz="2025" b="1" i="0">
                <a:solidFill>
                  <a:srgbClr val="F5F1DF"/>
                </a:solidFill>
                <a:latin typeface="Avenir Next"/>
                <a:ea typeface="Avenir Next"/>
                <a:cs typeface="Avenir Next"/>
              </a:defRPr>
            </a:pPr>
            <a:r>
              <a:rPr sz="2025" b="1" i="0">
                <a:solidFill>
                  <a:srgbClr val="F5F1DF"/>
                </a:solidFill>
                <a:latin typeface="Avenir Next"/>
                <a:ea typeface="Avenir Next"/>
                <a:cs typeface="Avenir Next"/>
              </a:rPr>
              <a:t>5</a:t>
            </a:r>
          </a:p>
        </p:txBody>
      </p:sp>
      <p:sp>
        <p:nvSpPr>
          <p:cNvPr id="17" name="Rectangle 16">
            <a:extLst>
              <a:ext uri="{FF2B5EF4-FFF2-40B4-BE49-F238E27FC236}">
                <a16:creationId xmlns:a16="http://schemas.microsoft.com/office/drawing/2014/main" id="{5257E7AD-DB73-4C77-82A4-54F8EF3326CB}"/>
              </a:ext>
            </a:extLst>
          </p:cNvPr>
          <p:cNvSpPr>
            <a:spLocks noGrp="1"/>
          </p:cNvSpPr>
          <p:nvPr/>
        </p:nvSpPr>
        <p:spPr>
          <a:xfrm>
            <a:off x="5372100" y="2905125"/>
            <a:ext cx="2238375" cy="247650"/>
          </a:xfrm>
          <a:prstGeom prst="rect">
            <a:avLst/>
          </a:prstGeom>
          <a:noFill/>
          <a:ln w="0">
            <a:noFill/>
          </a:ln>
        </p:spPr>
        <p:txBody>
          <a:bodyPr wrap="square" lIns="0" tIns="0" rIns="0" bIns="0" anchor="ctr">
            <a:noAutofit/>
          </a:bodyPr>
          <a:lstStyle/>
          <a:p>
            <a:pPr algn="l">
              <a:lnSpc>
                <a:spcPct val="100000"/>
              </a:lnSpc>
              <a:buNone/>
              <a:defRPr sz="1575" b="1" i="1">
                <a:solidFill>
                  <a:srgbClr val="F5F1DF"/>
                </a:solidFill>
                <a:latin typeface="Avenir Next"/>
                <a:ea typeface="Avenir Next"/>
                <a:cs typeface="Avenir Next"/>
              </a:defRPr>
            </a:pPr>
            <a:r>
              <a:rPr sz="1575" b="1" i="1">
                <a:solidFill>
                  <a:srgbClr val="F5F1DF"/>
                </a:solidFill>
                <a:latin typeface="Avenir Next"/>
                <a:ea typeface="Avenir Next"/>
                <a:cs typeface="Avenir Next"/>
              </a:rPr>
              <a:t>Asaṃsakti</a:t>
            </a:r>
          </a:p>
        </p:txBody>
      </p:sp>
      <p:sp>
        <p:nvSpPr>
          <p:cNvPr id="18" name="Rectangle 17">
            <a:extLst>
              <a:ext uri="{FF2B5EF4-FFF2-40B4-BE49-F238E27FC236}">
                <a16:creationId xmlns:a16="http://schemas.microsoft.com/office/drawing/2014/main" id="{8C8FCBAA-AD6C-44B1-B2AE-976DB8712539}"/>
              </a:ext>
            </a:extLst>
          </p:cNvPr>
          <p:cNvSpPr>
            <a:spLocks noGrp="1"/>
          </p:cNvSpPr>
          <p:nvPr/>
        </p:nvSpPr>
        <p:spPr>
          <a:xfrm>
            <a:off x="5372100" y="3152775"/>
            <a:ext cx="4743450" cy="190500"/>
          </a:xfrm>
          <a:prstGeom prst="rect">
            <a:avLst/>
          </a:prstGeom>
          <a:noFill/>
          <a:ln w="0">
            <a:noFill/>
          </a:ln>
        </p:spPr>
        <p:txBody>
          <a:bodyPr wrap="square" lIns="0" tIns="0" rIns="0" bIns="0" anchor="ctr">
            <a:noAutofit/>
          </a:bodyPr>
          <a:lstStyle/>
          <a:p>
            <a:pPr algn="l">
              <a:lnSpc>
                <a:spcPct val="100000"/>
              </a:lnSpc>
              <a:buNone/>
              <a:defRPr sz="1125" b="0" i="0">
                <a:solidFill>
                  <a:srgbClr val="D9E5EC"/>
                </a:solidFill>
                <a:latin typeface="Avenir Next"/>
                <a:ea typeface="Avenir Next"/>
                <a:cs typeface="Avenir Next"/>
              </a:defRPr>
            </a:pPr>
            <a:r>
              <a:rPr sz="1125" b="0" i="0">
                <a:solidFill>
                  <a:srgbClr val="D9E5EC"/>
                </a:solidFill>
                <a:latin typeface="Avenir Next"/>
                <a:ea typeface="Avenir Next"/>
                <a:cs typeface="Avenir Next"/>
              </a:rPr>
              <a:t>Non-attachment in action</a:t>
            </a:r>
          </a:p>
        </p:txBody>
      </p:sp>
      <p:sp>
        <p:nvSpPr>
          <p:cNvPr id="19" name="Rounded Rectangle 18">
            <a:extLst>
              <a:ext uri="{FF2B5EF4-FFF2-40B4-BE49-F238E27FC236}">
                <a16:creationId xmlns:a16="http://schemas.microsoft.com/office/drawing/2014/main" id="{81F1BA6A-3DA3-4410-9AD5-8119DF68E7D3}"/>
              </a:ext>
            </a:extLst>
          </p:cNvPr>
          <p:cNvSpPr>
            <a:spLocks noGrp="1"/>
          </p:cNvSpPr>
          <p:nvPr/>
        </p:nvSpPr>
        <p:spPr>
          <a:xfrm>
            <a:off x="4676775" y="3448050"/>
            <a:ext cx="5314950" cy="552450"/>
          </a:xfrm>
          <a:prstGeom prst="roundRect">
            <a:avLst>
              <a:gd name="adj" fmla="val 13793"/>
            </a:avLst>
          </a:prstGeom>
          <a:solidFill>
            <a:srgbClr val="0C6D73"/>
          </a:solidFill>
          <a:ln w="19050">
            <a:solidFill>
              <a:srgbClr val="F4C95A"/>
            </a:solidFill>
            <a:prstDash val="solid"/>
          </a:ln>
        </p:spPr>
        <p:txBody>
          <a:bodyPr/>
          <a:lstStyle/>
          <a:p>
            <a:endParaRPr lang="en-US"/>
          </a:p>
        </p:txBody>
      </p:sp>
      <p:sp>
        <p:nvSpPr>
          <p:cNvPr id="20" name="Rectangle 19">
            <a:extLst>
              <a:ext uri="{FF2B5EF4-FFF2-40B4-BE49-F238E27FC236}">
                <a16:creationId xmlns:a16="http://schemas.microsoft.com/office/drawing/2014/main" id="{436FC219-A87C-4D78-B0A7-82F89EEA2589}"/>
              </a:ext>
            </a:extLst>
          </p:cNvPr>
          <p:cNvSpPr>
            <a:spLocks noGrp="1"/>
          </p:cNvSpPr>
          <p:nvPr/>
        </p:nvSpPr>
        <p:spPr>
          <a:xfrm>
            <a:off x="4829175" y="3524250"/>
            <a:ext cx="342900" cy="400050"/>
          </a:xfrm>
          <a:prstGeom prst="rect">
            <a:avLst/>
          </a:prstGeom>
          <a:noFill/>
          <a:ln w="0">
            <a:noFill/>
          </a:ln>
        </p:spPr>
        <p:txBody>
          <a:bodyPr wrap="square" lIns="0" tIns="0" rIns="0" bIns="0" anchor="ctr">
            <a:noAutofit/>
          </a:bodyPr>
          <a:lstStyle/>
          <a:p>
            <a:pPr algn="l">
              <a:lnSpc>
                <a:spcPct val="100000"/>
              </a:lnSpc>
              <a:buNone/>
              <a:defRPr sz="2025" b="1" i="0">
                <a:solidFill>
                  <a:srgbClr val="F4C95A"/>
                </a:solidFill>
                <a:latin typeface="Avenir Next"/>
                <a:ea typeface="Avenir Next"/>
                <a:cs typeface="Avenir Next"/>
              </a:defRPr>
            </a:pPr>
            <a:r>
              <a:rPr sz="2025" b="1" i="0">
                <a:solidFill>
                  <a:srgbClr val="F4C95A"/>
                </a:solidFill>
                <a:latin typeface="Avenir Next"/>
                <a:ea typeface="Avenir Next"/>
                <a:cs typeface="Avenir Next"/>
              </a:rPr>
              <a:t>4</a:t>
            </a:r>
          </a:p>
        </p:txBody>
      </p:sp>
      <p:sp>
        <p:nvSpPr>
          <p:cNvPr id="21" name="Rectangle 20">
            <a:extLst>
              <a:ext uri="{FF2B5EF4-FFF2-40B4-BE49-F238E27FC236}">
                <a16:creationId xmlns:a16="http://schemas.microsoft.com/office/drawing/2014/main" id="{7D716EEC-2927-4142-B5B2-BFF434DBF581}"/>
              </a:ext>
            </a:extLst>
          </p:cNvPr>
          <p:cNvSpPr>
            <a:spLocks noGrp="1"/>
          </p:cNvSpPr>
          <p:nvPr/>
        </p:nvSpPr>
        <p:spPr>
          <a:xfrm>
            <a:off x="5248275" y="3495675"/>
            <a:ext cx="2238375" cy="247650"/>
          </a:xfrm>
          <a:prstGeom prst="rect">
            <a:avLst/>
          </a:prstGeom>
          <a:noFill/>
          <a:ln w="0">
            <a:noFill/>
          </a:ln>
        </p:spPr>
        <p:txBody>
          <a:bodyPr wrap="square" lIns="0" tIns="0" rIns="0" bIns="0" anchor="ctr">
            <a:noAutofit/>
          </a:bodyPr>
          <a:lstStyle/>
          <a:p>
            <a:pPr algn="l">
              <a:lnSpc>
                <a:spcPct val="100000"/>
              </a:lnSpc>
              <a:buNone/>
              <a:defRPr sz="1575" b="1" i="1">
                <a:solidFill>
                  <a:srgbClr val="F5F1DF"/>
                </a:solidFill>
                <a:latin typeface="Avenir Next"/>
                <a:ea typeface="Avenir Next"/>
                <a:cs typeface="Avenir Next"/>
              </a:defRPr>
            </a:pPr>
            <a:r>
              <a:rPr sz="1575" b="1" i="1">
                <a:solidFill>
                  <a:srgbClr val="F5F1DF"/>
                </a:solidFill>
                <a:latin typeface="Avenir Next"/>
                <a:ea typeface="Avenir Next"/>
                <a:cs typeface="Avenir Next"/>
              </a:rPr>
              <a:t>Sattvāpatti</a:t>
            </a:r>
          </a:p>
        </p:txBody>
      </p:sp>
      <p:sp>
        <p:nvSpPr>
          <p:cNvPr id="22" name="Rectangle 21">
            <a:extLst>
              <a:ext uri="{FF2B5EF4-FFF2-40B4-BE49-F238E27FC236}">
                <a16:creationId xmlns:a16="http://schemas.microsoft.com/office/drawing/2014/main" id="{9C7ADFD5-D462-4B03-B4B1-11E7427649AE}"/>
              </a:ext>
            </a:extLst>
          </p:cNvPr>
          <p:cNvSpPr>
            <a:spLocks noGrp="1"/>
          </p:cNvSpPr>
          <p:nvPr/>
        </p:nvSpPr>
        <p:spPr>
          <a:xfrm>
            <a:off x="5248275" y="3743325"/>
            <a:ext cx="4610100" cy="190500"/>
          </a:xfrm>
          <a:prstGeom prst="rect">
            <a:avLst/>
          </a:prstGeom>
          <a:noFill/>
          <a:ln w="0">
            <a:noFill/>
          </a:ln>
        </p:spPr>
        <p:txBody>
          <a:bodyPr wrap="square" lIns="0" tIns="0" rIns="0" bIns="0" anchor="ctr">
            <a:noAutofit/>
          </a:bodyPr>
          <a:lstStyle/>
          <a:p>
            <a:pPr algn="l">
              <a:lnSpc>
                <a:spcPct val="100000"/>
              </a:lnSpc>
              <a:buNone/>
              <a:defRPr sz="1125" b="0" i="0">
                <a:solidFill>
                  <a:srgbClr val="D9E5EC"/>
                </a:solidFill>
                <a:latin typeface="Avenir Next"/>
                <a:ea typeface="Avenir Next"/>
                <a:cs typeface="Avenir Next"/>
              </a:defRPr>
            </a:pPr>
            <a:r>
              <a:rPr sz="1125" b="0" i="0">
                <a:solidFill>
                  <a:srgbClr val="D9E5EC"/>
                </a:solidFill>
                <a:latin typeface="Avenir Next"/>
                <a:ea typeface="Avenir Next"/>
                <a:cs typeface="Avenir Next"/>
              </a:rPr>
              <a:t>First direct realization</a:t>
            </a:r>
          </a:p>
        </p:txBody>
      </p:sp>
      <p:sp>
        <p:nvSpPr>
          <p:cNvPr id="23" name="Rounded Rectangle 22">
            <a:extLst>
              <a:ext uri="{FF2B5EF4-FFF2-40B4-BE49-F238E27FC236}">
                <a16:creationId xmlns:a16="http://schemas.microsoft.com/office/drawing/2014/main" id="{C281AF1E-6C46-42BE-AB8E-CBD22945E6C8}"/>
              </a:ext>
            </a:extLst>
          </p:cNvPr>
          <p:cNvSpPr>
            <a:spLocks noGrp="1"/>
          </p:cNvSpPr>
          <p:nvPr/>
        </p:nvSpPr>
        <p:spPr>
          <a:xfrm>
            <a:off x="4552950" y="4038600"/>
            <a:ext cx="5181600" cy="552450"/>
          </a:xfrm>
          <a:prstGeom prst="roundRect">
            <a:avLst>
              <a:gd name="adj" fmla="val 13793"/>
            </a:avLst>
          </a:prstGeom>
          <a:solidFill>
            <a:srgbClr val="0A4652"/>
          </a:solidFill>
          <a:ln w="9525">
            <a:solidFill>
              <a:srgbClr val="237F85"/>
            </a:solidFill>
            <a:prstDash val="solid"/>
          </a:ln>
        </p:spPr>
        <p:txBody>
          <a:bodyPr/>
          <a:lstStyle/>
          <a:p>
            <a:endParaRPr lang="en-US"/>
          </a:p>
        </p:txBody>
      </p:sp>
      <p:sp>
        <p:nvSpPr>
          <p:cNvPr id="24" name="Rectangle 23">
            <a:extLst>
              <a:ext uri="{FF2B5EF4-FFF2-40B4-BE49-F238E27FC236}">
                <a16:creationId xmlns:a16="http://schemas.microsoft.com/office/drawing/2014/main" id="{A22EB6C5-6E8F-4DD5-86F5-60153FB22A0B}"/>
              </a:ext>
            </a:extLst>
          </p:cNvPr>
          <p:cNvSpPr>
            <a:spLocks noGrp="1"/>
          </p:cNvSpPr>
          <p:nvPr/>
        </p:nvSpPr>
        <p:spPr>
          <a:xfrm>
            <a:off x="4705350" y="4114800"/>
            <a:ext cx="342900" cy="400050"/>
          </a:xfrm>
          <a:prstGeom prst="rect">
            <a:avLst/>
          </a:prstGeom>
          <a:noFill/>
          <a:ln w="0">
            <a:noFill/>
          </a:ln>
        </p:spPr>
        <p:txBody>
          <a:bodyPr wrap="square" lIns="0" tIns="0" rIns="0" bIns="0" anchor="ctr">
            <a:noAutofit/>
          </a:bodyPr>
          <a:lstStyle/>
          <a:p>
            <a:pPr algn="l">
              <a:lnSpc>
                <a:spcPct val="100000"/>
              </a:lnSpc>
              <a:buNone/>
              <a:defRPr sz="2025" b="1" i="0">
                <a:solidFill>
                  <a:srgbClr val="F5F1DF"/>
                </a:solidFill>
                <a:latin typeface="Avenir Next"/>
                <a:ea typeface="Avenir Next"/>
                <a:cs typeface="Avenir Next"/>
              </a:defRPr>
            </a:pPr>
            <a:r>
              <a:rPr sz="2025" b="1" i="0">
                <a:solidFill>
                  <a:srgbClr val="F5F1DF"/>
                </a:solidFill>
                <a:latin typeface="Avenir Next"/>
                <a:ea typeface="Avenir Next"/>
                <a:cs typeface="Avenir Next"/>
              </a:rPr>
              <a:t>3</a:t>
            </a:r>
          </a:p>
        </p:txBody>
      </p:sp>
      <p:sp>
        <p:nvSpPr>
          <p:cNvPr id="25" name="Rectangle 24">
            <a:extLst>
              <a:ext uri="{FF2B5EF4-FFF2-40B4-BE49-F238E27FC236}">
                <a16:creationId xmlns:a16="http://schemas.microsoft.com/office/drawing/2014/main" id="{CAD43A0C-7963-4F71-8C2A-571F7E8534E2}"/>
              </a:ext>
            </a:extLst>
          </p:cNvPr>
          <p:cNvSpPr>
            <a:spLocks noGrp="1"/>
          </p:cNvSpPr>
          <p:nvPr/>
        </p:nvSpPr>
        <p:spPr>
          <a:xfrm>
            <a:off x="5124450" y="4086225"/>
            <a:ext cx="2238375" cy="247650"/>
          </a:xfrm>
          <a:prstGeom prst="rect">
            <a:avLst/>
          </a:prstGeom>
          <a:noFill/>
          <a:ln w="0">
            <a:noFill/>
          </a:ln>
        </p:spPr>
        <p:txBody>
          <a:bodyPr wrap="square" lIns="0" tIns="0" rIns="0" bIns="0" anchor="ctr">
            <a:noAutofit/>
          </a:bodyPr>
          <a:lstStyle/>
          <a:p>
            <a:pPr algn="l">
              <a:lnSpc>
                <a:spcPct val="100000"/>
              </a:lnSpc>
              <a:buNone/>
              <a:defRPr sz="1575" b="1" i="1">
                <a:solidFill>
                  <a:srgbClr val="F5F1DF"/>
                </a:solidFill>
                <a:latin typeface="Avenir Next"/>
                <a:ea typeface="Avenir Next"/>
                <a:cs typeface="Avenir Next"/>
              </a:defRPr>
            </a:pPr>
            <a:r>
              <a:rPr sz="1575" b="1" i="1">
                <a:solidFill>
                  <a:srgbClr val="F5F1DF"/>
                </a:solidFill>
                <a:latin typeface="Avenir Next"/>
                <a:ea typeface="Avenir Next"/>
                <a:cs typeface="Avenir Next"/>
              </a:rPr>
              <a:t>Tanumānasā</a:t>
            </a:r>
          </a:p>
        </p:txBody>
      </p:sp>
      <p:sp>
        <p:nvSpPr>
          <p:cNvPr id="26" name="Rectangle 25">
            <a:extLst>
              <a:ext uri="{FF2B5EF4-FFF2-40B4-BE49-F238E27FC236}">
                <a16:creationId xmlns:a16="http://schemas.microsoft.com/office/drawing/2014/main" id="{9136A3D5-A13C-42B9-8F31-7947E8BF2BC2}"/>
              </a:ext>
            </a:extLst>
          </p:cNvPr>
          <p:cNvSpPr>
            <a:spLocks noGrp="1"/>
          </p:cNvSpPr>
          <p:nvPr/>
        </p:nvSpPr>
        <p:spPr>
          <a:xfrm>
            <a:off x="5124450" y="4333875"/>
            <a:ext cx="4476750" cy="190500"/>
          </a:xfrm>
          <a:prstGeom prst="rect">
            <a:avLst/>
          </a:prstGeom>
          <a:noFill/>
          <a:ln w="0">
            <a:noFill/>
          </a:ln>
        </p:spPr>
        <p:txBody>
          <a:bodyPr wrap="square" lIns="0" tIns="0" rIns="0" bIns="0" anchor="ctr">
            <a:noAutofit/>
          </a:bodyPr>
          <a:lstStyle/>
          <a:p>
            <a:pPr algn="l">
              <a:lnSpc>
                <a:spcPct val="100000"/>
              </a:lnSpc>
              <a:buNone/>
              <a:defRPr sz="1125" b="0" i="0">
                <a:solidFill>
                  <a:srgbClr val="D9E5EC"/>
                </a:solidFill>
                <a:latin typeface="Avenir Next"/>
                <a:ea typeface="Avenir Next"/>
                <a:cs typeface="Avenir Next"/>
              </a:defRPr>
            </a:pPr>
            <a:r>
              <a:rPr sz="1125" b="0" i="0">
                <a:solidFill>
                  <a:srgbClr val="D9E5EC"/>
                </a:solidFill>
                <a:latin typeface="Avenir Next"/>
                <a:ea typeface="Avenir Next"/>
                <a:cs typeface="Avenir Next"/>
              </a:rPr>
              <a:t>Thinning of habitual mind</a:t>
            </a:r>
          </a:p>
        </p:txBody>
      </p:sp>
      <p:sp>
        <p:nvSpPr>
          <p:cNvPr id="27" name="Rounded Rectangle 26">
            <a:extLst>
              <a:ext uri="{FF2B5EF4-FFF2-40B4-BE49-F238E27FC236}">
                <a16:creationId xmlns:a16="http://schemas.microsoft.com/office/drawing/2014/main" id="{DFB953A1-CD2B-44F0-AF9C-B310046217A4}"/>
              </a:ext>
            </a:extLst>
          </p:cNvPr>
          <p:cNvSpPr>
            <a:spLocks noGrp="1"/>
          </p:cNvSpPr>
          <p:nvPr/>
        </p:nvSpPr>
        <p:spPr>
          <a:xfrm>
            <a:off x="4429125" y="4629150"/>
            <a:ext cx="5048250" cy="552450"/>
          </a:xfrm>
          <a:prstGeom prst="roundRect">
            <a:avLst>
              <a:gd name="adj" fmla="val 13793"/>
            </a:avLst>
          </a:prstGeom>
          <a:solidFill>
            <a:srgbClr val="0A4652"/>
          </a:solidFill>
          <a:ln w="9525">
            <a:solidFill>
              <a:srgbClr val="237F85"/>
            </a:solidFill>
            <a:prstDash val="solid"/>
          </a:ln>
        </p:spPr>
        <p:txBody>
          <a:bodyPr/>
          <a:lstStyle/>
          <a:p>
            <a:endParaRPr lang="en-US"/>
          </a:p>
        </p:txBody>
      </p:sp>
      <p:sp>
        <p:nvSpPr>
          <p:cNvPr id="28" name="Rectangle 27">
            <a:extLst>
              <a:ext uri="{FF2B5EF4-FFF2-40B4-BE49-F238E27FC236}">
                <a16:creationId xmlns:a16="http://schemas.microsoft.com/office/drawing/2014/main" id="{DC99D21F-07F5-4658-904D-7C1D54A90611}"/>
              </a:ext>
            </a:extLst>
          </p:cNvPr>
          <p:cNvSpPr>
            <a:spLocks noGrp="1"/>
          </p:cNvSpPr>
          <p:nvPr/>
        </p:nvSpPr>
        <p:spPr>
          <a:xfrm>
            <a:off x="4581525" y="4705350"/>
            <a:ext cx="342900" cy="400050"/>
          </a:xfrm>
          <a:prstGeom prst="rect">
            <a:avLst/>
          </a:prstGeom>
          <a:noFill/>
          <a:ln w="0">
            <a:noFill/>
          </a:ln>
        </p:spPr>
        <p:txBody>
          <a:bodyPr wrap="square" lIns="0" tIns="0" rIns="0" bIns="0" anchor="ctr">
            <a:noAutofit/>
          </a:bodyPr>
          <a:lstStyle/>
          <a:p>
            <a:pPr algn="l">
              <a:lnSpc>
                <a:spcPct val="100000"/>
              </a:lnSpc>
              <a:buNone/>
              <a:defRPr sz="2025" b="1" i="0">
                <a:solidFill>
                  <a:srgbClr val="F5F1DF"/>
                </a:solidFill>
                <a:latin typeface="Avenir Next"/>
                <a:ea typeface="Avenir Next"/>
                <a:cs typeface="Avenir Next"/>
              </a:defRPr>
            </a:pPr>
            <a:r>
              <a:rPr sz="2025" b="1" i="0">
                <a:solidFill>
                  <a:srgbClr val="F5F1DF"/>
                </a:solidFill>
                <a:latin typeface="Avenir Next"/>
                <a:ea typeface="Avenir Next"/>
                <a:cs typeface="Avenir Next"/>
              </a:rPr>
              <a:t>2</a:t>
            </a:r>
          </a:p>
        </p:txBody>
      </p:sp>
      <p:sp>
        <p:nvSpPr>
          <p:cNvPr id="29" name="Rectangle 28">
            <a:extLst>
              <a:ext uri="{FF2B5EF4-FFF2-40B4-BE49-F238E27FC236}">
                <a16:creationId xmlns:a16="http://schemas.microsoft.com/office/drawing/2014/main" id="{FAA2998A-F355-4FA9-B035-18D4CE8C85AB}"/>
              </a:ext>
            </a:extLst>
          </p:cNvPr>
          <p:cNvSpPr>
            <a:spLocks noGrp="1"/>
          </p:cNvSpPr>
          <p:nvPr/>
        </p:nvSpPr>
        <p:spPr>
          <a:xfrm>
            <a:off x="5000625" y="4676775"/>
            <a:ext cx="2238375" cy="247650"/>
          </a:xfrm>
          <a:prstGeom prst="rect">
            <a:avLst/>
          </a:prstGeom>
          <a:noFill/>
          <a:ln w="0">
            <a:noFill/>
          </a:ln>
        </p:spPr>
        <p:txBody>
          <a:bodyPr wrap="square" lIns="0" tIns="0" rIns="0" bIns="0" anchor="ctr">
            <a:noAutofit/>
          </a:bodyPr>
          <a:lstStyle/>
          <a:p>
            <a:pPr algn="l">
              <a:lnSpc>
                <a:spcPct val="100000"/>
              </a:lnSpc>
              <a:buNone/>
              <a:defRPr sz="1575" b="1" i="1">
                <a:solidFill>
                  <a:srgbClr val="F5F1DF"/>
                </a:solidFill>
                <a:latin typeface="Avenir Next"/>
                <a:ea typeface="Avenir Next"/>
                <a:cs typeface="Avenir Next"/>
              </a:defRPr>
            </a:pPr>
            <a:r>
              <a:rPr sz="1575" b="1" i="1">
                <a:solidFill>
                  <a:srgbClr val="F5F1DF"/>
                </a:solidFill>
                <a:latin typeface="Avenir Next"/>
                <a:ea typeface="Avenir Next"/>
                <a:cs typeface="Avenir Next"/>
              </a:rPr>
              <a:t>Vicāraṇā</a:t>
            </a:r>
          </a:p>
        </p:txBody>
      </p:sp>
      <p:sp>
        <p:nvSpPr>
          <p:cNvPr id="30" name="Rectangle 29">
            <a:extLst>
              <a:ext uri="{FF2B5EF4-FFF2-40B4-BE49-F238E27FC236}">
                <a16:creationId xmlns:a16="http://schemas.microsoft.com/office/drawing/2014/main" id="{2803AFF8-3470-4366-A4A4-6BBD5087F388}"/>
              </a:ext>
            </a:extLst>
          </p:cNvPr>
          <p:cNvSpPr>
            <a:spLocks noGrp="1"/>
          </p:cNvSpPr>
          <p:nvPr/>
        </p:nvSpPr>
        <p:spPr>
          <a:xfrm>
            <a:off x="5000625" y="4924425"/>
            <a:ext cx="4343400" cy="190500"/>
          </a:xfrm>
          <a:prstGeom prst="rect">
            <a:avLst/>
          </a:prstGeom>
          <a:noFill/>
          <a:ln w="0">
            <a:noFill/>
          </a:ln>
        </p:spPr>
        <p:txBody>
          <a:bodyPr wrap="square" lIns="0" tIns="0" rIns="0" bIns="0" anchor="ctr">
            <a:noAutofit/>
          </a:bodyPr>
          <a:lstStyle/>
          <a:p>
            <a:pPr algn="l">
              <a:lnSpc>
                <a:spcPct val="100000"/>
              </a:lnSpc>
              <a:buNone/>
              <a:defRPr sz="1125" b="0" i="0">
                <a:solidFill>
                  <a:srgbClr val="D9E5EC"/>
                </a:solidFill>
                <a:latin typeface="Avenir Next"/>
                <a:ea typeface="Avenir Next"/>
                <a:cs typeface="Avenir Next"/>
              </a:defRPr>
            </a:pPr>
            <a:r>
              <a:rPr sz="1125" b="0" i="0">
                <a:solidFill>
                  <a:srgbClr val="D9E5EC"/>
                </a:solidFill>
                <a:latin typeface="Avenir Next"/>
                <a:ea typeface="Avenir Next"/>
                <a:cs typeface="Avenir Next"/>
              </a:rPr>
              <a:t>Sustained inquiry</a:t>
            </a:r>
          </a:p>
        </p:txBody>
      </p:sp>
      <p:sp>
        <p:nvSpPr>
          <p:cNvPr id="31" name="Rounded Rectangle 30">
            <a:extLst>
              <a:ext uri="{FF2B5EF4-FFF2-40B4-BE49-F238E27FC236}">
                <a16:creationId xmlns:a16="http://schemas.microsoft.com/office/drawing/2014/main" id="{F4882368-40DD-4C58-B679-DB46A87305B1}"/>
              </a:ext>
            </a:extLst>
          </p:cNvPr>
          <p:cNvSpPr>
            <a:spLocks noGrp="1"/>
          </p:cNvSpPr>
          <p:nvPr/>
        </p:nvSpPr>
        <p:spPr>
          <a:xfrm>
            <a:off x="4305300" y="5219700"/>
            <a:ext cx="4914900" cy="552450"/>
          </a:xfrm>
          <a:prstGeom prst="roundRect">
            <a:avLst>
              <a:gd name="adj" fmla="val 13793"/>
            </a:avLst>
          </a:prstGeom>
          <a:solidFill>
            <a:srgbClr val="0A4652"/>
          </a:solidFill>
          <a:ln w="9525">
            <a:solidFill>
              <a:srgbClr val="237F85"/>
            </a:solidFill>
            <a:prstDash val="solid"/>
          </a:ln>
        </p:spPr>
        <p:txBody>
          <a:bodyPr/>
          <a:lstStyle/>
          <a:p>
            <a:endParaRPr lang="en-US"/>
          </a:p>
        </p:txBody>
      </p:sp>
      <p:sp>
        <p:nvSpPr>
          <p:cNvPr id="32" name="Rectangle 31">
            <a:extLst>
              <a:ext uri="{FF2B5EF4-FFF2-40B4-BE49-F238E27FC236}">
                <a16:creationId xmlns:a16="http://schemas.microsoft.com/office/drawing/2014/main" id="{12352C0C-C88D-456F-B5E2-74CB105BF0FE}"/>
              </a:ext>
            </a:extLst>
          </p:cNvPr>
          <p:cNvSpPr>
            <a:spLocks noGrp="1"/>
          </p:cNvSpPr>
          <p:nvPr/>
        </p:nvSpPr>
        <p:spPr>
          <a:xfrm>
            <a:off x="4457700" y="5295900"/>
            <a:ext cx="342900" cy="400050"/>
          </a:xfrm>
          <a:prstGeom prst="rect">
            <a:avLst/>
          </a:prstGeom>
          <a:noFill/>
          <a:ln w="0">
            <a:noFill/>
          </a:ln>
        </p:spPr>
        <p:txBody>
          <a:bodyPr wrap="square" lIns="0" tIns="0" rIns="0" bIns="0" anchor="ctr">
            <a:noAutofit/>
          </a:bodyPr>
          <a:lstStyle/>
          <a:p>
            <a:pPr algn="l">
              <a:lnSpc>
                <a:spcPct val="100000"/>
              </a:lnSpc>
              <a:buNone/>
              <a:defRPr sz="2025" b="1" i="0">
                <a:solidFill>
                  <a:srgbClr val="F5F1DF"/>
                </a:solidFill>
                <a:latin typeface="Avenir Next"/>
                <a:ea typeface="Avenir Next"/>
                <a:cs typeface="Avenir Next"/>
              </a:defRPr>
            </a:pPr>
            <a:r>
              <a:rPr sz="2025" b="1" i="0">
                <a:solidFill>
                  <a:srgbClr val="F5F1DF"/>
                </a:solidFill>
                <a:latin typeface="Avenir Next"/>
                <a:ea typeface="Avenir Next"/>
                <a:cs typeface="Avenir Next"/>
              </a:rPr>
              <a:t>1</a:t>
            </a:r>
          </a:p>
        </p:txBody>
      </p:sp>
      <p:sp>
        <p:nvSpPr>
          <p:cNvPr id="33" name="Rectangle 32">
            <a:extLst>
              <a:ext uri="{FF2B5EF4-FFF2-40B4-BE49-F238E27FC236}">
                <a16:creationId xmlns:a16="http://schemas.microsoft.com/office/drawing/2014/main" id="{CE51EA8F-3135-4189-B901-3A8942A60D14}"/>
              </a:ext>
            </a:extLst>
          </p:cNvPr>
          <p:cNvSpPr>
            <a:spLocks noGrp="1"/>
          </p:cNvSpPr>
          <p:nvPr/>
        </p:nvSpPr>
        <p:spPr>
          <a:xfrm>
            <a:off x="4876800" y="5267325"/>
            <a:ext cx="2238375" cy="247650"/>
          </a:xfrm>
          <a:prstGeom prst="rect">
            <a:avLst/>
          </a:prstGeom>
          <a:noFill/>
          <a:ln w="0">
            <a:noFill/>
          </a:ln>
        </p:spPr>
        <p:txBody>
          <a:bodyPr wrap="square" lIns="0" tIns="0" rIns="0" bIns="0" anchor="ctr">
            <a:noAutofit/>
          </a:bodyPr>
          <a:lstStyle/>
          <a:p>
            <a:pPr algn="l">
              <a:lnSpc>
                <a:spcPct val="100000"/>
              </a:lnSpc>
              <a:buNone/>
              <a:defRPr sz="1575" b="1" i="1">
                <a:solidFill>
                  <a:srgbClr val="F5F1DF"/>
                </a:solidFill>
                <a:latin typeface="Avenir Next"/>
                <a:ea typeface="Avenir Next"/>
                <a:cs typeface="Avenir Next"/>
              </a:defRPr>
            </a:pPr>
            <a:r>
              <a:rPr sz="1575" b="1" i="1">
                <a:solidFill>
                  <a:srgbClr val="F5F1DF"/>
                </a:solidFill>
                <a:latin typeface="Avenir Next"/>
                <a:ea typeface="Avenir Next"/>
                <a:cs typeface="Avenir Next"/>
              </a:rPr>
              <a:t>Śubhecchā</a:t>
            </a:r>
          </a:p>
        </p:txBody>
      </p:sp>
      <p:sp>
        <p:nvSpPr>
          <p:cNvPr id="34" name="Rectangle 33">
            <a:extLst>
              <a:ext uri="{FF2B5EF4-FFF2-40B4-BE49-F238E27FC236}">
                <a16:creationId xmlns:a16="http://schemas.microsoft.com/office/drawing/2014/main" id="{B3B8DE3E-EDCF-4DDA-B771-FBE63912221F}"/>
              </a:ext>
            </a:extLst>
          </p:cNvPr>
          <p:cNvSpPr>
            <a:spLocks noGrp="1"/>
          </p:cNvSpPr>
          <p:nvPr/>
        </p:nvSpPr>
        <p:spPr>
          <a:xfrm>
            <a:off x="4876800" y="5514975"/>
            <a:ext cx="4210050" cy="190500"/>
          </a:xfrm>
          <a:prstGeom prst="rect">
            <a:avLst/>
          </a:prstGeom>
          <a:noFill/>
          <a:ln w="0">
            <a:noFill/>
          </a:ln>
        </p:spPr>
        <p:txBody>
          <a:bodyPr wrap="square" lIns="0" tIns="0" rIns="0" bIns="0" anchor="ctr">
            <a:noAutofit/>
          </a:bodyPr>
          <a:lstStyle/>
          <a:p>
            <a:pPr algn="l">
              <a:lnSpc>
                <a:spcPct val="100000"/>
              </a:lnSpc>
              <a:buNone/>
              <a:defRPr sz="1125" b="0" i="0">
                <a:solidFill>
                  <a:srgbClr val="D9E5EC"/>
                </a:solidFill>
                <a:latin typeface="Avenir Next"/>
                <a:ea typeface="Avenir Next"/>
                <a:cs typeface="Avenir Next"/>
              </a:defRPr>
            </a:pPr>
            <a:r>
              <a:rPr sz="1125" b="0" i="0">
                <a:solidFill>
                  <a:srgbClr val="D9E5EC"/>
                </a:solidFill>
                <a:latin typeface="Avenir Next"/>
                <a:ea typeface="Avenir Next"/>
                <a:cs typeface="Avenir Next"/>
              </a:rPr>
              <a:t>Desire for truth</a:t>
            </a:r>
          </a:p>
        </p:txBody>
      </p:sp>
      <p:sp>
        <p:nvSpPr>
          <p:cNvPr id="35" name="Rectangle 34">
            <a:extLst>
              <a:ext uri="{FF2B5EF4-FFF2-40B4-BE49-F238E27FC236}">
                <a16:creationId xmlns:a16="http://schemas.microsoft.com/office/drawing/2014/main" id="{92F27727-2003-4552-B688-08CA82393DA6}"/>
              </a:ext>
            </a:extLst>
          </p:cNvPr>
          <p:cNvSpPr>
            <a:spLocks noGrp="1"/>
          </p:cNvSpPr>
          <p:nvPr/>
        </p:nvSpPr>
        <p:spPr>
          <a:xfrm>
            <a:off x="704850" y="4857750"/>
            <a:ext cx="1619250" cy="228600"/>
          </a:xfrm>
          <a:prstGeom prst="rect">
            <a:avLst/>
          </a:prstGeom>
          <a:noFill/>
          <a:ln w="0">
            <a:noFill/>
          </a:ln>
        </p:spPr>
        <p:txBody>
          <a:bodyPr wrap="square" lIns="0" tIns="0" rIns="0" bIns="0" anchor="ctr">
            <a:noAutofit/>
          </a:bodyPr>
          <a:lstStyle/>
          <a:p>
            <a:pPr algn="l">
              <a:lnSpc>
                <a:spcPct val="100000"/>
              </a:lnSpc>
              <a:buNone/>
              <a:defRPr sz="1125" b="1" i="0">
                <a:solidFill>
                  <a:srgbClr val="F4C95A"/>
                </a:solidFill>
                <a:latin typeface="Avenir Next"/>
                <a:ea typeface="Avenir Next"/>
                <a:cs typeface="Avenir Next"/>
              </a:defRPr>
            </a:pPr>
            <a:r>
              <a:rPr sz="1125" b="1" i="0">
                <a:solidFill>
                  <a:srgbClr val="F4C95A"/>
                </a:solidFill>
                <a:latin typeface="Avenir Next"/>
                <a:ea typeface="Avenir Next"/>
                <a:cs typeface="Avenir Next"/>
              </a:rPr>
              <a:t>Textual caution</a:t>
            </a:r>
          </a:p>
        </p:txBody>
      </p:sp>
      <p:sp>
        <p:nvSpPr>
          <p:cNvPr id="36" name="Rectangle 35">
            <a:extLst>
              <a:ext uri="{FF2B5EF4-FFF2-40B4-BE49-F238E27FC236}">
                <a16:creationId xmlns:a16="http://schemas.microsoft.com/office/drawing/2014/main" id="{D1A454B0-40DA-4586-B7A5-466B91CB9F4E}"/>
              </a:ext>
            </a:extLst>
          </p:cNvPr>
          <p:cNvSpPr>
            <a:spLocks noGrp="1"/>
          </p:cNvSpPr>
          <p:nvPr/>
        </p:nvSpPr>
        <p:spPr>
          <a:xfrm>
            <a:off x="704850" y="5181600"/>
            <a:ext cx="3314257" cy="628650"/>
          </a:xfrm>
          <a:prstGeom prst="rect">
            <a:avLst/>
          </a:prstGeom>
          <a:noFill/>
          <a:ln w="0">
            <a:noFill/>
          </a:ln>
        </p:spPr>
        <p:txBody>
          <a:bodyPr wrap="square" lIns="0" tIns="0" rIns="0" bIns="0" anchor="t">
            <a:normAutofit/>
          </a:bodyPr>
          <a:lstStyle/>
          <a:p>
            <a:pPr algn="l">
              <a:lnSpc>
                <a:spcPct val="103000"/>
              </a:lnSpc>
              <a:buNone/>
              <a:defRPr sz="1275" b="0" i="0">
                <a:solidFill>
                  <a:srgbClr val="9FB0C0"/>
                </a:solidFill>
                <a:latin typeface="Avenir Next"/>
                <a:ea typeface="Avenir Next"/>
                <a:cs typeface="Avenir Next"/>
              </a:defRPr>
            </a:pPr>
            <a:r>
              <a:rPr sz="1275" b="0" i="0" dirty="0">
                <a:solidFill>
                  <a:srgbClr val="9FB0C0"/>
                </a:solidFill>
                <a:latin typeface="Avenir Next"/>
                <a:ea typeface="Avenir Next"/>
                <a:cs typeface="Avenir Next"/>
              </a:rPr>
              <a:t>The received Yoga </a:t>
            </a:r>
            <a:r>
              <a:rPr sz="1275" b="0" i="0" dirty="0" err="1">
                <a:solidFill>
                  <a:srgbClr val="9FB0C0"/>
                </a:solidFill>
                <a:latin typeface="Avenir Next"/>
                <a:ea typeface="Avenir Next"/>
                <a:cs typeface="Avenir Next"/>
              </a:rPr>
              <a:t>Vāsiṣṭha</a:t>
            </a:r>
            <a:r>
              <a:rPr sz="1275" b="0" i="0" dirty="0">
                <a:solidFill>
                  <a:srgbClr val="9FB0C0"/>
                </a:solidFill>
                <a:latin typeface="Avenir Next"/>
                <a:ea typeface="Avenir Next"/>
                <a:cs typeface="Avenir Next"/>
              </a:rPr>
              <a:t> has a complex recension history. The stage map is contemplative and developmental.</a:t>
            </a:r>
          </a:p>
        </p:txBody>
      </p:sp>
      <p:sp>
        <p:nvSpPr>
          <p:cNvPr id="37" name="Straight Connector 36">
            <a:extLst>
              <a:ext uri="{FF2B5EF4-FFF2-40B4-BE49-F238E27FC236}">
                <a16:creationId xmlns:a16="http://schemas.microsoft.com/office/drawing/2014/main" id="{D28086D3-B144-4948-9EAD-CD7C5385028A}"/>
              </a:ext>
            </a:extLst>
          </p:cNvPr>
          <p:cNvSpPr>
            <a:spLocks noGrp="1"/>
          </p:cNvSpPr>
          <p:nvPr/>
        </p:nvSpPr>
        <p:spPr>
          <a:xfrm>
            <a:off x="571500" y="6419850"/>
            <a:ext cx="11049000" cy="0"/>
          </a:xfrm>
          <a:prstGeom prst="line">
            <a:avLst/>
          </a:prstGeom>
          <a:noFill/>
          <a:ln w="9525">
            <a:solidFill>
              <a:srgbClr val="25415A"/>
            </a:solidFill>
            <a:prstDash val="solid"/>
          </a:ln>
        </p:spPr>
        <p:txBody>
          <a:bodyPr/>
          <a:lstStyle/>
          <a:p>
            <a:endParaRPr lang="en-US"/>
          </a:p>
        </p:txBody>
      </p:sp>
      <p:sp>
        <p:nvSpPr>
          <p:cNvPr id="38" name="Rectangle 37">
            <a:extLst>
              <a:ext uri="{FF2B5EF4-FFF2-40B4-BE49-F238E27FC236}">
                <a16:creationId xmlns:a16="http://schemas.microsoft.com/office/drawing/2014/main" id="{28A9EB53-623A-43C9-B872-46AB17A5DFF8}"/>
              </a:ext>
            </a:extLst>
          </p:cNvPr>
          <p:cNvSpPr>
            <a:spLocks noGrp="1"/>
          </p:cNvSpPr>
          <p:nvPr/>
        </p:nvSpPr>
        <p:spPr>
          <a:xfrm>
            <a:off x="571500" y="6515100"/>
            <a:ext cx="9906000" cy="219075"/>
          </a:xfrm>
          <a:prstGeom prst="rect">
            <a:avLst/>
          </a:prstGeom>
          <a:noFill/>
          <a:ln w="0">
            <a:noFill/>
          </a:ln>
        </p:spPr>
        <p:txBody>
          <a:bodyPr wrap="square" lIns="0" tIns="0" rIns="0" bIns="0" anchor="ctr">
            <a:noAutofit/>
          </a:bodyPr>
          <a:lstStyle/>
          <a:p>
            <a:pPr algn="l">
              <a:lnSpc>
                <a:spcPct val="100000"/>
              </a:lnSpc>
              <a:buNone/>
              <a:defRPr sz="938" b="0" i="0">
                <a:solidFill>
                  <a:srgbClr val="9FB0C0"/>
                </a:solidFill>
                <a:latin typeface="Avenir Next"/>
                <a:ea typeface="Avenir Next"/>
                <a:cs typeface="Avenir Next"/>
              </a:defRPr>
            </a:pPr>
            <a:r>
              <a:rPr sz="938" b="0" i="0">
                <a:solidFill>
                  <a:srgbClr val="9FB0C0"/>
                </a:solidFill>
                <a:latin typeface="Avenir Next"/>
                <a:ea typeface="Avenir Next"/>
                <a:cs typeface="Avenir Next"/>
              </a:rPr>
              <a:t>Sources: Slaje (2000), Hanneder (2009), Venkatesananda (1993), Atreya (1936)</a:t>
            </a:r>
          </a:p>
        </p:txBody>
      </p:sp>
      <p:sp>
        <p:nvSpPr>
          <p:cNvPr id="39" name="Rectangle 38">
            <a:extLst>
              <a:ext uri="{FF2B5EF4-FFF2-40B4-BE49-F238E27FC236}">
                <a16:creationId xmlns:a16="http://schemas.microsoft.com/office/drawing/2014/main" id="{FD9B4A6F-53C0-452D-933A-D5193669CC88}"/>
              </a:ext>
            </a:extLst>
          </p:cNvPr>
          <p:cNvSpPr>
            <a:spLocks noGrp="1"/>
          </p:cNvSpPr>
          <p:nvPr/>
        </p:nvSpPr>
        <p:spPr>
          <a:xfrm>
            <a:off x="10953750" y="6486525"/>
            <a:ext cx="666750" cy="238125"/>
          </a:xfrm>
          <a:prstGeom prst="rect">
            <a:avLst/>
          </a:prstGeom>
          <a:noFill/>
          <a:ln w="0">
            <a:noFill/>
          </a:ln>
        </p:spPr>
        <p:txBody>
          <a:bodyPr wrap="square" lIns="0" tIns="0" rIns="0" bIns="0" anchor="ctr">
            <a:noAutofit/>
          </a:bodyPr>
          <a:lstStyle/>
          <a:p>
            <a:pPr algn="r">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03</a:t>
            </a:r>
          </a:p>
        </p:txBody>
      </p:sp>
    </p:spTree>
    <p:extLst>
      <p:ext uri="{BB962C8B-B14F-4D97-AF65-F5344CB8AC3E}">
        <p14:creationId xmlns:p14="http://schemas.microsoft.com/office/powerpoint/2010/main" val="688542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20D1D"/>
        </a:solidFill>
        <a:effectLst/>
      </p:bgPr>
    </p:bg>
    <p:spTree>
      <p:nvGrpSpPr>
        <p:cNvPr id="1" name=""/>
        <p:cNvGrpSpPr/>
        <p:nvPr/>
      </p:nvGrpSpPr>
      <p:grpSpPr>
        <a:xfrm>
          <a:off x="0" y="0"/>
          <a:ext cx="0" cy="0"/>
          <a:chOff x="0" y="0"/>
          <a:chExt cx="0" cy="0"/>
        </a:xfrm>
      </p:grpSpPr>
      <p:pic>
        <p:nvPicPr>
          <p:cNvPr id="20" name="Picture 19"/>
          <p:cNvPicPr>
            <a:picLocks noChangeAspect="1"/>
          </p:cNvPicPr>
          <p:nvPr/>
        </p:nvPicPr>
        <p:blipFill>
          <a:blip r:embed="rId3"/>
          <a:srcRect t="27" b="27"/>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81BA9703-A1EC-4C59-AACC-BADA01E9B532}"/>
              </a:ext>
            </a:extLst>
          </p:cNvPr>
          <p:cNvSpPr>
            <a:spLocks noGrp="1"/>
          </p:cNvSpPr>
          <p:nvPr/>
        </p:nvSpPr>
        <p:spPr>
          <a:xfrm>
            <a:off x="0" y="0"/>
            <a:ext cx="6667500" cy="6858000"/>
          </a:xfrm>
          <a:prstGeom prst="rect">
            <a:avLst/>
          </a:prstGeom>
          <a:solidFill>
            <a:srgbClr val="001020">
              <a:alpha val="68000"/>
            </a:srgbClr>
          </a:solidFill>
          <a:ln w="0">
            <a:noFill/>
          </a:ln>
        </p:spPr>
        <p:txBody>
          <a:bodyPr/>
          <a:lstStyle/>
          <a:p>
            <a:endParaRPr lang="en-US"/>
          </a:p>
        </p:txBody>
      </p:sp>
      <p:sp>
        <p:nvSpPr>
          <p:cNvPr id="3" name="Rectangle 2">
            <a:extLst>
              <a:ext uri="{FF2B5EF4-FFF2-40B4-BE49-F238E27FC236}">
                <a16:creationId xmlns:a16="http://schemas.microsoft.com/office/drawing/2014/main" id="{B92A2685-D431-4B44-84B4-25D9B1F635E1}"/>
              </a:ext>
            </a:extLst>
          </p:cNvPr>
          <p:cNvSpPr>
            <a:spLocks noGrp="1"/>
          </p:cNvSpPr>
          <p:nvPr/>
        </p:nvSpPr>
        <p:spPr>
          <a:xfrm>
            <a:off x="0" y="0"/>
            <a:ext cx="12192000" cy="6858000"/>
          </a:xfrm>
          <a:prstGeom prst="rect">
            <a:avLst/>
          </a:prstGeom>
          <a:solidFill>
            <a:srgbClr val="001020">
              <a:alpha val="18000"/>
            </a:srgbClr>
          </a:solidFill>
          <a:ln w="0">
            <a:noFill/>
          </a:ln>
        </p:spPr>
        <p:txBody>
          <a:bodyPr/>
          <a:lstStyle/>
          <a:p>
            <a:endParaRPr lang="en-US"/>
          </a:p>
        </p:txBody>
      </p:sp>
      <p:sp>
        <p:nvSpPr>
          <p:cNvPr id="4" name="Rectangle 3">
            <a:extLst>
              <a:ext uri="{FF2B5EF4-FFF2-40B4-BE49-F238E27FC236}">
                <a16:creationId xmlns:a16="http://schemas.microsoft.com/office/drawing/2014/main" id="{5774B760-B181-4893-9514-1F8064D963FF}"/>
              </a:ext>
            </a:extLst>
          </p:cNvPr>
          <p:cNvSpPr>
            <a:spLocks noGrp="1"/>
          </p:cNvSpPr>
          <p:nvPr/>
        </p:nvSpPr>
        <p:spPr>
          <a:xfrm>
            <a:off x="571500" y="381000"/>
            <a:ext cx="10763250" cy="590550"/>
          </a:xfrm>
          <a:prstGeom prst="rect">
            <a:avLst/>
          </a:prstGeom>
          <a:noFill/>
          <a:ln w="0">
            <a:noFill/>
          </a:ln>
        </p:spPr>
        <p:txBody>
          <a:bodyPr wrap="square" lIns="0" tIns="0" rIns="0" bIns="0" anchor="ctr">
            <a:noAutofit/>
          </a:bodyPr>
          <a:lstStyle/>
          <a:p>
            <a:pPr algn="l">
              <a:lnSpc>
                <a:spcPct val="100000"/>
              </a:lnSpc>
              <a:buNone/>
              <a:defRPr sz="2850" b="1" i="0">
                <a:solidFill>
                  <a:srgbClr val="F5F1DF"/>
                </a:solidFill>
                <a:latin typeface="Avenir Next"/>
                <a:ea typeface="Avenir Next"/>
                <a:cs typeface="Avenir Next"/>
              </a:defRPr>
            </a:pPr>
            <a:r>
              <a:rPr sz="2850" b="1" i="0">
                <a:solidFill>
                  <a:srgbClr val="F5F1DF"/>
                </a:solidFill>
                <a:latin typeface="Avenir Next"/>
                <a:ea typeface="Avenir Next"/>
                <a:cs typeface="Avenir Next"/>
              </a:rPr>
              <a:t>Story as an intervention</a:t>
            </a:r>
          </a:p>
        </p:txBody>
      </p:sp>
      <p:sp>
        <p:nvSpPr>
          <p:cNvPr id="5" name="Straight Connector 4">
            <a:extLst>
              <a:ext uri="{FF2B5EF4-FFF2-40B4-BE49-F238E27FC236}">
                <a16:creationId xmlns:a16="http://schemas.microsoft.com/office/drawing/2014/main" id="{6331ADDD-3272-492B-8A64-87EC3979280E}"/>
              </a:ext>
            </a:extLst>
          </p:cNvPr>
          <p:cNvSpPr>
            <a:spLocks noGrp="1"/>
          </p:cNvSpPr>
          <p:nvPr/>
        </p:nvSpPr>
        <p:spPr>
          <a:xfrm>
            <a:off x="571500" y="1028700"/>
            <a:ext cx="838200" cy="0"/>
          </a:xfrm>
          <a:prstGeom prst="line">
            <a:avLst/>
          </a:prstGeom>
          <a:noFill/>
          <a:ln w="38100">
            <a:solidFill>
              <a:srgbClr val="F4C95A"/>
            </a:solidFill>
            <a:prstDash val="solid"/>
          </a:ln>
        </p:spPr>
        <p:txBody>
          <a:bodyPr/>
          <a:lstStyle/>
          <a:p>
            <a:endParaRPr lang="en-US"/>
          </a:p>
        </p:txBody>
      </p:sp>
      <p:sp>
        <p:nvSpPr>
          <p:cNvPr id="6" name="Rectangle 5">
            <a:extLst>
              <a:ext uri="{FF2B5EF4-FFF2-40B4-BE49-F238E27FC236}">
                <a16:creationId xmlns:a16="http://schemas.microsoft.com/office/drawing/2014/main" id="{BE495944-4976-422C-9D5C-787BA41AF328}"/>
              </a:ext>
            </a:extLst>
          </p:cNvPr>
          <p:cNvSpPr>
            <a:spLocks noGrp="1"/>
          </p:cNvSpPr>
          <p:nvPr/>
        </p:nvSpPr>
        <p:spPr>
          <a:xfrm>
            <a:off x="685800" y="1428750"/>
            <a:ext cx="4953000" cy="990600"/>
          </a:xfrm>
          <a:prstGeom prst="rect">
            <a:avLst/>
          </a:prstGeom>
          <a:noFill/>
          <a:ln w="0">
            <a:noFill/>
          </a:ln>
        </p:spPr>
        <p:txBody>
          <a:bodyPr wrap="square" lIns="0" tIns="0" rIns="0" bIns="0" anchor="t">
            <a:normAutofit/>
          </a:bodyPr>
          <a:lstStyle/>
          <a:p>
            <a:pPr algn="l">
              <a:lnSpc>
                <a:spcPct val="102000"/>
              </a:lnSpc>
              <a:buNone/>
              <a:defRPr sz="2025" b="1" i="0">
                <a:solidFill>
                  <a:srgbClr val="F5F1DF"/>
                </a:solidFill>
                <a:latin typeface="Avenir Next"/>
                <a:ea typeface="Avenir Next"/>
                <a:cs typeface="Avenir Next"/>
              </a:defRPr>
            </a:pPr>
            <a:r>
              <a:rPr sz="2025" b="1" i="0">
                <a:solidFill>
                  <a:srgbClr val="F5F1DF"/>
                </a:solidFill>
                <a:latin typeface="Avenir Next"/>
                <a:ea typeface="Avenir Next"/>
                <a:cs typeface="Avenir Next"/>
              </a:rPr>
              <a:t>The paper’s core reading:</a:t>
            </a:r>
          </a:p>
          <a:p>
            <a:pPr algn="l">
              <a:lnSpc>
                <a:spcPct val="102000"/>
              </a:lnSpc>
              <a:buNone/>
              <a:defRPr sz="2025" b="1" i="0">
                <a:solidFill>
                  <a:srgbClr val="F5F1DF"/>
                </a:solidFill>
                <a:latin typeface="Avenir Next"/>
                <a:ea typeface="Avenir Next"/>
                <a:cs typeface="Avenir Next"/>
              </a:defRPr>
            </a:pPr>
            <a:r>
              <a:rPr sz="2025" b="1" i="0">
                <a:solidFill>
                  <a:srgbClr val="F5F1DF"/>
                </a:solidFill>
                <a:latin typeface="Avenir Next"/>
                <a:ea typeface="Avenir Next"/>
                <a:cs typeface="Avenir Next"/>
              </a:rPr>
              <a:t>the stories do not merely describe transformation — they enact it.</a:t>
            </a:r>
          </a:p>
        </p:txBody>
      </p:sp>
      <p:sp>
        <p:nvSpPr>
          <p:cNvPr id="7" name="Rectangle 6">
            <a:extLst>
              <a:ext uri="{FF2B5EF4-FFF2-40B4-BE49-F238E27FC236}">
                <a16:creationId xmlns:a16="http://schemas.microsoft.com/office/drawing/2014/main" id="{1B607A75-2333-4109-AF41-1A9EF0A78633}"/>
              </a:ext>
            </a:extLst>
          </p:cNvPr>
          <p:cNvSpPr>
            <a:spLocks noGrp="1"/>
          </p:cNvSpPr>
          <p:nvPr/>
        </p:nvSpPr>
        <p:spPr>
          <a:xfrm>
            <a:off x="685800" y="2762250"/>
            <a:ext cx="2857500" cy="228600"/>
          </a:xfrm>
          <a:prstGeom prst="rect">
            <a:avLst/>
          </a:prstGeom>
          <a:noFill/>
          <a:ln w="0">
            <a:noFill/>
          </a:ln>
        </p:spPr>
        <p:txBody>
          <a:bodyPr wrap="square" lIns="0" tIns="0" rIns="0" bIns="0" anchor="ctr">
            <a:noAutofit/>
          </a:bodyPr>
          <a:lstStyle/>
          <a:p>
            <a:pPr algn="l">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THE CŪḌĀLĀ METHOD</a:t>
            </a:r>
          </a:p>
        </p:txBody>
      </p:sp>
      <p:sp>
        <p:nvSpPr>
          <p:cNvPr id="8" name="Rectangle 7">
            <a:extLst>
              <a:ext uri="{FF2B5EF4-FFF2-40B4-BE49-F238E27FC236}">
                <a16:creationId xmlns:a16="http://schemas.microsoft.com/office/drawing/2014/main" id="{AB3F8116-9833-4645-AEF2-16734B36B2F2}"/>
              </a:ext>
            </a:extLst>
          </p:cNvPr>
          <p:cNvSpPr>
            <a:spLocks noGrp="1"/>
          </p:cNvSpPr>
          <p:nvPr/>
        </p:nvSpPr>
        <p:spPr>
          <a:xfrm>
            <a:off x="723900" y="3124200"/>
            <a:ext cx="438150" cy="361950"/>
          </a:xfrm>
          <a:prstGeom prst="rect">
            <a:avLst/>
          </a:prstGeom>
          <a:noFill/>
          <a:ln w="0">
            <a:noFill/>
          </a:ln>
        </p:spPr>
        <p:txBody>
          <a:bodyPr wrap="square" lIns="0" tIns="0" rIns="0" bIns="0" anchor="ctr">
            <a:noAutofit/>
          </a:bodyPr>
          <a:lstStyle/>
          <a:p>
            <a:pPr algn="l">
              <a:lnSpc>
                <a:spcPct val="100000"/>
              </a:lnSpc>
              <a:buNone/>
              <a:defRPr sz="1500" b="1" i="0">
                <a:solidFill>
                  <a:srgbClr val="18A7A7"/>
                </a:solidFill>
                <a:latin typeface="Avenir Next"/>
                <a:ea typeface="Avenir Next"/>
                <a:cs typeface="Avenir Next"/>
              </a:defRPr>
            </a:pPr>
            <a:r>
              <a:rPr sz="1500" b="1" i="0">
                <a:solidFill>
                  <a:srgbClr val="18A7A7"/>
                </a:solidFill>
                <a:latin typeface="Avenir Next"/>
                <a:ea typeface="Avenir Next"/>
                <a:cs typeface="Avenir Next"/>
              </a:rPr>
              <a:t>01</a:t>
            </a:r>
          </a:p>
        </p:txBody>
      </p:sp>
      <p:sp>
        <p:nvSpPr>
          <p:cNvPr id="9" name="Rectangle 8">
            <a:extLst>
              <a:ext uri="{FF2B5EF4-FFF2-40B4-BE49-F238E27FC236}">
                <a16:creationId xmlns:a16="http://schemas.microsoft.com/office/drawing/2014/main" id="{3B53BE70-2D32-46CD-BF0B-F367A6929CEC}"/>
              </a:ext>
            </a:extLst>
          </p:cNvPr>
          <p:cNvSpPr>
            <a:spLocks noGrp="1"/>
          </p:cNvSpPr>
          <p:nvPr/>
        </p:nvSpPr>
        <p:spPr>
          <a:xfrm>
            <a:off x="1276350" y="3124200"/>
            <a:ext cx="4191000" cy="381000"/>
          </a:xfrm>
          <a:prstGeom prst="rect">
            <a:avLst/>
          </a:prstGeom>
          <a:noFill/>
          <a:ln w="0">
            <a:noFill/>
          </a:ln>
        </p:spPr>
        <p:txBody>
          <a:bodyPr wrap="square" lIns="0" tIns="0" rIns="0" bIns="0" anchor="ctr">
            <a:normAutofit/>
          </a:bodyPr>
          <a:lstStyle/>
          <a:p>
            <a:pPr algn="l">
              <a:lnSpc>
                <a:spcPct val="100000"/>
              </a:lnSpc>
              <a:buNone/>
              <a:defRPr sz="1425" b="0" i="0">
                <a:solidFill>
                  <a:srgbClr val="D9E5EC"/>
                </a:solidFill>
                <a:latin typeface="Avenir Next"/>
                <a:ea typeface="Avenir Next"/>
                <a:cs typeface="Avenir Next"/>
              </a:defRPr>
            </a:pPr>
            <a:r>
              <a:rPr sz="1425" b="0" i="0">
                <a:solidFill>
                  <a:srgbClr val="D9E5EC"/>
                </a:solidFill>
                <a:latin typeface="Avenir Next"/>
                <a:ea typeface="Avenir Next"/>
                <a:cs typeface="Avenir Next"/>
              </a:rPr>
              <a:t>Meet the learner within their frame</a:t>
            </a:r>
          </a:p>
        </p:txBody>
      </p:sp>
      <p:sp>
        <p:nvSpPr>
          <p:cNvPr id="10" name="Rectangle 9">
            <a:extLst>
              <a:ext uri="{FF2B5EF4-FFF2-40B4-BE49-F238E27FC236}">
                <a16:creationId xmlns:a16="http://schemas.microsoft.com/office/drawing/2014/main" id="{0D61ACBA-01D4-41A0-A723-8ADA5D210B94}"/>
              </a:ext>
            </a:extLst>
          </p:cNvPr>
          <p:cNvSpPr>
            <a:spLocks noGrp="1"/>
          </p:cNvSpPr>
          <p:nvPr/>
        </p:nvSpPr>
        <p:spPr>
          <a:xfrm>
            <a:off x="723900" y="3714750"/>
            <a:ext cx="438150" cy="361950"/>
          </a:xfrm>
          <a:prstGeom prst="rect">
            <a:avLst/>
          </a:prstGeom>
          <a:noFill/>
          <a:ln w="0">
            <a:noFill/>
          </a:ln>
        </p:spPr>
        <p:txBody>
          <a:bodyPr wrap="square" lIns="0" tIns="0" rIns="0" bIns="0" anchor="ctr">
            <a:noAutofit/>
          </a:bodyPr>
          <a:lstStyle/>
          <a:p>
            <a:pPr algn="l">
              <a:lnSpc>
                <a:spcPct val="100000"/>
              </a:lnSpc>
              <a:buNone/>
              <a:defRPr sz="1500" b="1" i="0">
                <a:solidFill>
                  <a:srgbClr val="18A7A7"/>
                </a:solidFill>
                <a:latin typeface="Avenir Next"/>
                <a:ea typeface="Avenir Next"/>
                <a:cs typeface="Avenir Next"/>
              </a:defRPr>
            </a:pPr>
            <a:r>
              <a:rPr sz="1500" b="1" i="0">
                <a:solidFill>
                  <a:srgbClr val="18A7A7"/>
                </a:solidFill>
                <a:latin typeface="Avenir Next"/>
                <a:ea typeface="Avenir Next"/>
                <a:cs typeface="Avenir Next"/>
              </a:rPr>
              <a:t>02</a:t>
            </a:r>
          </a:p>
        </p:txBody>
      </p:sp>
      <p:sp>
        <p:nvSpPr>
          <p:cNvPr id="11" name="Rectangle 10">
            <a:extLst>
              <a:ext uri="{FF2B5EF4-FFF2-40B4-BE49-F238E27FC236}">
                <a16:creationId xmlns:a16="http://schemas.microsoft.com/office/drawing/2014/main" id="{DD506CC2-1231-49C3-8A02-F720A1821D5E}"/>
              </a:ext>
            </a:extLst>
          </p:cNvPr>
          <p:cNvSpPr>
            <a:spLocks noGrp="1"/>
          </p:cNvSpPr>
          <p:nvPr/>
        </p:nvSpPr>
        <p:spPr>
          <a:xfrm>
            <a:off x="1276350" y="3714750"/>
            <a:ext cx="4191000" cy="381000"/>
          </a:xfrm>
          <a:prstGeom prst="rect">
            <a:avLst/>
          </a:prstGeom>
          <a:noFill/>
          <a:ln w="0">
            <a:noFill/>
          </a:ln>
        </p:spPr>
        <p:txBody>
          <a:bodyPr wrap="square" lIns="0" tIns="0" rIns="0" bIns="0" anchor="ctr">
            <a:normAutofit/>
          </a:bodyPr>
          <a:lstStyle/>
          <a:p>
            <a:pPr algn="l">
              <a:lnSpc>
                <a:spcPct val="100000"/>
              </a:lnSpc>
              <a:buNone/>
              <a:defRPr sz="1425" b="0" i="0">
                <a:solidFill>
                  <a:srgbClr val="D9E5EC"/>
                </a:solidFill>
                <a:latin typeface="Avenir Next"/>
                <a:ea typeface="Avenir Next"/>
                <a:cs typeface="Avenir Next"/>
              </a:defRPr>
            </a:pPr>
            <a:r>
              <a:rPr sz="1425" b="0" i="0">
                <a:solidFill>
                  <a:srgbClr val="D9E5EC"/>
                </a:solidFill>
                <a:latin typeface="Avenir Next"/>
                <a:ea typeface="Avenir Next"/>
                <a:cs typeface="Avenir Next"/>
              </a:rPr>
              <a:t>Teach through indirect narrative</a:t>
            </a:r>
          </a:p>
        </p:txBody>
      </p:sp>
      <p:sp>
        <p:nvSpPr>
          <p:cNvPr id="12" name="Rectangle 11">
            <a:extLst>
              <a:ext uri="{FF2B5EF4-FFF2-40B4-BE49-F238E27FC236}">
                <a16:creationId xmlns:a16="http://schemas.microsoft.com/office/drawing/2014/main" id="{1A9E6396-C8FC-4C08-BCEE-E11EF363C55D}"/>
              </a:ext>
            </a:extLst>
          </p:cNvPr>
          <p:cNvSpPr>
            <a:spLocks noGrp="1"/>
          </p:cNvSpPr>
          <p:nvPr/>
        </p:nvSpPr>
        <p:spPr>
          <a:xfrm>
            <a:off x="723900" y="4305300"/>
            <a:ext cx="438150" cy="361950"/>
          </a:xfrm>
          <a:prstGeom prst="rect">
            <a:avLst/>
          </a:prstGeom>
          <a:noFill/>
          <a:ln w="0">
            <a:noFill/>
          </a:ln>
        </p:spPr>
        <p:txBody>
          <a:bodyPr wrap="square" lIns="0" tIns="0" rIns="0" bIns="0" anchor="ctr">
            <a:noAutofit/>
          </a:bodyPr>
          <a:lstStyle/>
          <a:p>
            <a:pPr algn="l">
              <a:lnSpc>
                <a:spcPct val="100000"/>
              </a:lnSpc>
              <a:buNone/>
              <a:defRPr sz="1500" b="1" i="0">
                <a:solidFill>
                  <a:srgbClr val="18A7A7"/>
                </a:solidFill>
                <a:latin typeface="Avenir Next"/>
                <a:ea typeface="Avenir Next"/>
                <a:cs typeface="Avenir Next"/>
              </a:defRPr>
            </a:pPr>
            <a:r>
              <a:rPr sz="1500" b="1" i="0">
                <a:solidFill>
                  <a:srgbClr val="18A7A7"/>
                </a:solidFill>
                <a:latin typeface="Avenir Next"/>
                <a:ea typeface="Avenir Next"/>
                <a:cs typeface="Avenir Next"/>
              </a:rPr>
              <a:t>03</a:t>
            </a:r>
          </a:p>
        </p:txBody>
      </p:sp>
      <p:sp>
        <p:nvSpPr>
          <p:cNvPr id="13" name="Rectangle 12">
            <a:extLst>
              <a:ext uri="{FF2B5EF4-FFF2-40B4-BE49-F238E27FC236}">
                <a16:creationId xmlns:a16="http://schemas.microsoft.com/office/drawing/2014/main" id="{54F0B31C-6CE4-4932-9F7D-BEA8658C0502}"/>
              </a:ext>
            </a:extLst>
          </p:cNvPr>
          <p:cNvSpPr>
            <a:spLocks noGrp="1"/>
          </p:cNvSpPr>
          <p:nvPr/>
        </p:nvSpPr>
        <p:spPr>
          <a:xfrm>
            <a:off x="1276350" y="4305300"/>
            <a:ext cx="4191000" cy="381000"/>
          </a:xfrm>
          <a:prstGeom prst="rect">
            <a:avLst/>
          </a:prstGeom>
          <a:noFill/>
          <a:ln w="0">
            <a:noFill/>
          </a:ln>
        </p:spPr>
        <p:txBody>
          <a:bodyPr wrap="square" lIns="0" tIns="0" rIns="0" bIns="0" anchor="ctr">
            <a:normAutofit/>
          </a:bodyPr>
          <a:lstStyle/>
          <a:p>
            <a:pPr algn="l">
              <a:lnSpc>
                <a:spcPct val="100000"/>
              </a:lnSpc>
              <a:buNone/>
              <a:defRPr sz="1425" b="0" i="0">
                <a:solidFill>
                  <a:srgbClr val="D9E5EC"/>
                </a:solidFill>
                <a:latin typeface="Avenir Next"/>
                <a:ea typeface="Avenir Next"/>
                <a:cs typeface="Avenir Next"/>
              </a:defRPr>
            </a:pPr>
            <a:r>
              <a:rPr sz="1425" b="0" i="0">
                <a:solidFill>
                  <a:srgbClr val="D9E5EC"/>
                </a:solidFill>
                <a:latin typeface="Avenir Next"/>
                <a:ea typeface="Avenir Next"/>
                <a:cs typeface="Avenir Next"/>
              </a:rPr>
              <a:t>Test attachment through experience</a:t>
            </a:r>
          </a:p>
        </p:txBody>
      </p:sp>
      <p:sp>
        <p:nvSpPr>
          <p:cNvPr id="14" name="Rectangle 13">
            <a:extLst>
              <a:ext uri="{FF2B5EF4-FFF2-40B4-BE49-F238E27FC236}">
                <a16:creationId xmlns:a16="http://schemas.microsoft.com/office/drawing/2014/main" id="{89C29BC7-5DA6-40D5-A5C1-24E87DCB3519}"/>
              </a:ext>
            </a:extLst>
          </p:cNvPr>
          <p:cNvSpPr>
            <a:spLocks noGrp="1"/>
          </p:cNvSpPr>
          <p:nvPr/>
        </p:nvSpPr>
        <p:spPr>
          <a:xfrm>
            <a:off x="723900" y="4895850"/>
            <a:ext cx="438150" cy="361950"/>
          </a:xfrm>
          <a:prstGeom prst="rect">
            <a:avLst/>
          </a:prstGeom>
          <a:noFill/>
          <a:ln w="0">
            <a:noFill/>
          </a:ln>
        </p:spPr>
        <p:txBody>
          <a:bodyPr wrap="square" lIns="0" tIns="0" rIns="0" bIns="0" anchor="ctr">
            <a:noAutofit/>
          </a:bodyPr>
          <a:lstStyle/>
          <a:p>
            <a:pPr algn="l">
              <a:lnSpc>
                <a:spcPct val="100000"/>
              </a:lnSpc>
              <a:buNone/>
              <a:defRPr sz="1500" b="1" i="0">
                <a:solidFill>
                  <a:srgbClr val="18A7A7"/>
                </a:solidFill>
                <a:latin typeface="Avenir Next"/>
                <a:ea typeface="Avenir Next"/>
                <a:cs typeface="Avenir Next"/>
              </a:defRPr>
            </a:pPr>
            <a:r>
              <a:rPr sz="1500" b="1" i="0">
                <a:solidFill>
                  <a:srgbClr val="18A7A7"/>
                </a:solidFill>
                <a:latin typeface="Avenir Next"/>
                <a:ea typeface="Avenir Next"/>
                <a:cs typeface="Avenir Next"/>
              </a:rPr>
              <a:t>04</a:t>
            </a:r>
          </a:p>
        </p:txBody>
      </p:sp>
      <p:sp>
        <p:nvSpPr>
          <p:cNvPr id="15" name="Rectangle 14">
            <a:extLst>
              <a:ext uri="{FF2B5EF4-FFF2-40B4-BE49-F238E27FC236}">
                <a16:creationId xmlns:a16="http://schemas.microsoft.com/office/drawing/2014/main" id="{646F46BF-35E3-461C-B14C-CEC8621C70B2}"/>
              </a:ext>
            </a:extLst>
          </p:cNvPr>
          <p:cNvSpPr>
            <a:spLocks noGrp="1"/>
          </p:cNvSpPr>
          <p:nvPr/>
        </p:nvSpPr>
        <p:spPr>
          <a:xfrm>
            <a:off x="1276350" y="4895850"/>
            <a:ext cx="4191000" cy="381000"/>
          </a:xfrm>
          <a:prstGeom prst="rect">
            <a:avLst/>
          </a:prstGeom>
          <a:noFill/>
          <a:ln w="0">
            <a:noFill/>
          </a:ln>
        </p:spPr>
        <p:txBody>
          <a:bodyPr wrap="square" lIns="0" tIns="0" rIns="0" bIns="0" anchor="ctr">
            <a:normAutofit/>
          </a:bodyPr>
          <a:lstStyle/>
          <a:p>
            <a:pPr algn="l">
              <a:lnSpc>
                <a:spcPct val="100000"/>
              </a:lnSpc>
              <a:buNone/>
              <a:defRPr sz="1425" b="0" i="0">
                <a:solidFill>
                  <a:srgbClr val="D9E5EC"/>
                </a:solidFill>
                <a:latin typeface="Avenir Next"/>
                <a:ea typeface="Avenir Next"/>
                <a:cs typeface="Avenir Next"/>
              </a:defRPr>
            </a:pPr>
            <a:r>
              <a:rPr sz="1425" b="0" i="0">
                <a:solidFill>
                  <a:srgbClr val="D9E5EC"/>
                </a:solidFill>
                <a:latin typeface="Avenir Next"/>
                <a:ea typeface="Avenir Next"/>
                <a:cs typeface="Avenir Next"/>
              </a:rPr>
              <a:t>Withdraw guidance as insight stabilizes</a:t>
            </a:r>
          </a:p>
        </p:txBody>
      </p:sp>
      <p:sp>
        <p:nvSpPr>
          <p:cNvPr id="16" name="Rectangle 15">
            <a:extLst>
              <a:ext uri="{FF2B5EF4-FFF2-40B4-BE49-F238E27FC236}">
                <a16:creationId xmlns:a16="http://schemas.microsoft.com/office/drawing/2014/main" id="{7BED5B09-EACB-418F-9D2C-D41337AC7D92}"/>
              </a:ext>
            </a:extLst>
          </p:cNvPr>
          <p:cNvSpPr>
            <a:spLocks noGrp="1"/>
          </p:cNvSpPr>
          <p:nvPr/>
        </p:nvSpPr>
        <p:spPr>
          <a:xfrm>
            <a:off x="723900" y="5638800"/>
            <a:ext cx="5334000" cy="400050"/>
          </a:xfrm>
          <a:prstGeom prst="rect">
            <a:avLst/>
          </a:prstGeom>
          <a:noFill/>
          <a:ln w="0">
            <a:noFill/>
          </a:ln>
        </p:spPr>
        <p:txBody>
          <a:bodyPr wrap="square" lIns="0" tIns="0" rIns="0" bIns="0" anchor="ctr">
            <a:normAutofit/>
          </a:bodyPr>
          <a:lstStyle/>
          <a:p>
            <a:pPr algn="l">
              <a:lnSpc>
                <a:spcPct val="100000"/>
              </a:lnSpc>
              <a:buNone/>
              <a:defRPr sz="1125" b="0" i="0">
                <a:solidFill>
                  <a:srgbClr val="9FB0C0"/>
                </a:solidFill>
                <a:latin typeface="Avenir Next"/>
                <a:ea typeface="Avenir Next"/>
                <a:cs typeface="Avenir Next"/>
              </a:defRPr>
            </a:pPr>
            <a:r>
              <a:rPr sz="1125" b="0" i="0">
                <a:solidFill>
                  <a:srgbClr val="9FB0C0"/>
                </a:solidFill>
                <a:latin typeface="Avenir Next"/>
                <a:ea typeface="Avenir Next"/>
                <a:cs typeface="Avenir Next"/>
              </a:rPr>
              <a:t>Five clinical tales examined in the paper: Līlā, Lavaṇa, Gādhi, Bhuśuṇḍa and Cūḍālā.</a:t>
            </a:r>
          </a:p>
        </p:txBody>
      </p:sp>
      <p:sp>
        <p:nvSpPr>
          <p:cNvPr id="17" name="Straight Connector 16">
            <a:extLst>
              <a:ext uri="{FF2B5EF4-FFF2-40B4-BE49-F238E27FC236}">
                <a16:creationId xmlns:a16="http://schemas.microsoft.com/office/drawing/2014/main" id="{EBC43E8C-F118-42F7-A98C-00F0C5C65D4A}"/>
              </a:ext>
            </a:extLst>
          </p:cNvPr>
          <p:cNvSpPr>
            <a:spLocks noGrp="1"/>
          </p:cNvSpPr>
          <p:nvPr/>
        </p:nvSpPr>
        <p:spPr>
          <a:xfrm>
            <a:off x="571500" y="6419850"/>
            <a:ext cx="11049000" cy="0"/>
          </a:xfrm>
          <a:prstGeom prst="line">
            <a:avLst/>
          </a:prstGeom>
          <a:noFill/>
          <a:ln w="9525">
            <a:solidFill>
              <a:srgbClr val="25415A"/>
            </a:solidFill>
            <a:prstDash val="solid"/>
          </a:ln>
        </p:spPr>
        <p:txBody>
          <a:bodyPr/>
          <a:lstStyle/>
          <a:p>
            <a:endParaRPr lang="en-US"/>
          </a:p>
        </p:txBody>
      </p:sp>
      <p:sp>
        <p:nvSpPr>
          <p:cNvPr id="18" name="Rectangle 17">
            <a:extLst>
              <a:ext uri="{FF2B5EF4-FFF2-40B4-BE49-F238E27FC236}">
                <a16:creationId xmlns:a16="http://schemas.microsoft.com/office/drawing/2014/main" id="{4DF704E3-435E-427E-AC80-D68239DC42CC}"/>
              </a:ext>
            </a:extLst>
          </p:cNvPr>
          <p:cNvSpPr>
            <a:spLocks noGrp="1"/>
          </p:cNvSpPr>
          <p:nvPr/>
        </p:nvSpPr>
        <p:spPr>
          <a:xfrm>
            <a:off x="571500" y="6515100"/>
            <a:ext cx="9906000" cy="219075"/>
          </a:xfrm>
          <a:prstGeom prst="rect">
            <a:avLst/>
          </a:prstGeom>
          <a:noFill/>
          <a:ln w="0">
            <a:noFill/>
          </a:ln>
        </p:spPr>
        <p:txBody>
          <a:bodyPr wrap="square" lIns="0" tIns="0" rIns="0" bIns="0" anchor="ctr">
            <a:noAutofit/>
          </a:bodyPr>
          <a:lstStyle/>
          <a:p>
            <a:pPr algn="l">
              <a:lnSpc>
                <a:spcPct val="100000"/>
              </a:lnSpc>
              <a:buNone/>
              <a:defRPr sz="938" b="0" i="0">
                <a:solidFill>
                  <a:srgbClr val="A9B9C8"/>
                </a:solidFill>
                <a:latin typeface="Avenir Next"/>
                <a:ea typeface="Avenir Next"/>
                <a:cs typeface="Avenir Next"/>
              </a:defRPr>
            </a:pPr>
            <a:r>
              <a:rPr sz="938" b="0" i="0">
                <a:solidFill>
                  <a:srgbClr val="A9B9C8"/>
                </a:solidFill>
                <a:latin typeface="Avenir Next"/>
                <a:ea typeface="Avenir Next"/>
                <a:cs typeface="Avenir Next"/>
              </a:rPr>
              <a:t>Sources: Ganesathasan (2004), Venkatesananda (1993), Gallardo (2026), Section 2.6</a:t>
            </a:r>
          </a:p>
        </p:txBody>
      </p:sp>
      <p:sp>
        <p:nvSpPr>
          <p:cNvPr id="19" name="Rectangle 18">
            <a:extLst>
              <a:ext uri="{FF2B5EF4-FFF2-40B4-BE49-F238E27FC236}">
                <a16:creationId xmlns:a16="http://schemas.microsoft.com/office/drawing/2014/main" id="{37E1C5A7-ED7D-4A2E-A6A3-F949B5E6505A}"/>
              </a:ext>
            </a:extLst>
          </p:cNvPr>
          <p:cNvSpPr>
            <a:spLocks noGrp="1"/>
          </p:cNvSpPr>
          <p:nvPr/>
        </p:nvSpPr>
        <p:spPr>
          <a:xfrm>
            <a:off x="10953750" y="6486525"/>
            <a:ext cx="666750" cy="238125"/>
          </a:xfrm>
          <a:prstGeom prst="rect">
            <a:avLst/>
          </a:prstGeom>
          <a:noFill/>
          <a:ln w="0">
            <a:noFill/>
          </a:ln>
        </p:spPr>
        <p:txBody>
          <a:bodyPr wrap="square" lIns="0" tIns="0" rIns="0" bIns="0" anchor="ctr">
            <a:noAutofit/>
          </a:bodyPr>
          <a:lstStyle/>
          <a:p>
            <a:pPr algn="r">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04</a:t>
            </a:r>
          </a:p>
        </p:txBody>
      </p:sp>
    </p:spTree>
    <p:extLst>
      <p:ext uri="{BB962C8B-B14F-4D97-AF65-F5344CB8AC3E}">
        <p14:creationId xmlns:p14="http://schemas.microsoft.com/office/powerpoint/2010/main" val="461455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20D1D"/>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4A922347-F44C-4669-8C13-E1850DF549CB}"/>
              </a:ext>
            </a:extLst>
          </p:cNvPr>
          <p:cNvSpPr>
            <a:spLocks noGrp="1"/>
          </p:cNvSpPr>
          <p:nvPr/>
        </p:nvSpPr>
        <p:spPr>
          <a:xfrm>
            <a:off x="571500" y="381000"/>
            <a:ext cx="10763250" cy="590550"/>
          </a:xfrm>
          <a:prstGeom prst="rect">
            <a:avLst/>
          </a:prstGeom>
          <a:noFill/>
          <a:ln w="0">
            <a:noFill/>
          </a:ln>
        </p:spPr>
        <p:txBody>
          <a:bodyPr wrap="square" lIns="0" tIns="0" rIns="0" bIns="0" anchor="ctr">
            <a:noAutofit/>
          </a:bodyPr>
          <a:lstStyle/>
          <a:p>
            <a:pPr algn="l">
              <a:lnSpc>
                <a:spcPct val="100000"/>
              </a:lnSpc>
              <a:buNone/>
              <a:defRPr sz="2850" b="1" i="0">
                <a:solidFill>
                  <a:srgbClr val="F5F1DF"/>
                </a:solidFill>
                <a:latin typeface="Avenir Next"/>
                <a:ea typeface="Avenir Next"/>
                <a:cs typeface="Avenir Next"/>
              </a:defRPr>
            </a:pPr>
            <a:r>
              <a:rPr sz="2850" b="1" i="0">
                <a:solidFill>
                  <a:srgbClr val="F5F1DF"/>
                </a:solidFill>
                <a:latin typeface="Avenir Next"/>
                <a:ea typeface="Avenir Next"/>
                <a:cs typeface="Avenir Next"/>
              </a:rPr>
              <a:t>India in the history of hypnosis</a:t>
            </a:r>
          </a:p>
        </p:txBody>
      </p:sp>
      <p:sp>
        <p:nvSpPr>
          <p:cNvPr id="2" name="Straight Connector 1">
            <a:extLst>
              <a:ext uri="{FF2B5EF4-FFF2-40B4-BE49-F238E27FC236}">
                <a16:creationId xmlns:a16="http://schemas.microsoft.com/office/drawing/2014/main" id="{C298D3CD-CF67-4226-93CB-1F17FF405963}"/>
              </a:ext>
            </a:extLst>
          </p:cNvPr>
          <p:cNvSpPr>
            <a:spLocks noGrp="1"/>
          </p:cNvSpPr>
          <p:nvPr/>
        </p:nvSpPr>
        <p:spPr>
          <a:xfrm>
            <a:off x="571500" y="1028700"/>
            <a:ext cx="838200" cy="0"/>
          </a:xfrm>
          <a:prstGeom prst="line">
            <a:avLst/>
          </a:prstGeom>
          <a:noFill/>
          <a:ln w="38100">
            <a:solidFill>
              <a:srgbClr val="F4C95A"/>
            </a:solidFill>
            <a:prstDash val="solid"/>
          </a:ln>
        </p:spPr>
        <p:txBody>
          <a:bodyPr/>
          <a:lstStyle/>
          <a:p>
            <a:endParaRPr lang="en-US"/>
          </a:p>
        </p:txBody>
      </p:sp>
      <p:sp>
        <p:nvSpPr>
          <p:cNvPr id="3" name="Rectangle 2">
            <a:extLst>
              <a:ext uri="{FF2B5EF4-FFF2-40B4-BE49-F238E27FC236}">
                <a16:creationId xmlns:a16="http://schemas.microsoft.com/office/drawing/2014/main" id="{A1D46255-E060-4765-A12B-4044835D1675}"/>
              </a:ext>
            </a:extLst>
          </p:cNvPr>
          <p:cNvSpPr>
            <a:spLocks noGrp="1"/>
          </p:cNvSpPr>
          <p:nvPr/>
        </p:nvSpPr>
        <p:spPr>
          <a:xfrm>
            <a:off x="685800" y="1238250"/>
            <a:ext cx="10572750" cy="571500"/>
          </a:xfrm>
          <a:prstGeom prst="rect">
            <a:avLst/>
          </a:prstGeom>
          <a:noFill/>
          <a:ln w="0">
            <a:noFill/>
          </a:ln>
        </p:spPr>
        <p:txBody>
          <a:bodyPr wrap="square" lIns="0" tIns="0" rIns="0" bIns="0" anchor="ctr">
            <a:normAutofit/>
          </a:bodyPr>
          <a:lstStyle/>
          <a:p>
            <a:pPr algn="l">
              <a:lnSpc>
                <a:spcPct val="100000"/>
              </a:lnSpc>
              <a:buNone/>
              <a:defRPr sz="1650" b="0" i="0">
                <a:solidFill>
                  <a:srgbClr val="D9E5EC"/>
                </a:solidFill>
                <a:latin typeface="Avenir Next"/>
                <a:ea typeface="Avenir Next"/>
                <a:cs typeface="Avenir Next"/>
              </a:defRPr>
            </a:pPr>
            <a:r>
              <a:rPr sz="1650" b="0" i="0">
                <a:solidFill>
                  <a:srgbClr val="D9E5EC"/>
                </a:solidFill>
                <a:latin typeface="Avenir Next"/>
                <a:ea typeface="Avenir Next"/>
                <a:cs typeface="Avenir Next"/>
              </a:rPr>
              <a:t>The paper reframes the history as restitution: recovering Indian people, places and knowledge without obscuring colonial power.</a:t>
            </a:r>
          </a:p>
        </p:txBody>
      </p:sp>
      <p:sp>
        <p:nvSpPr>
          <p:cNvPr id="4" name="Straight Connector 3">
            <a:extLst>
              <a:ext uri="{FF2B5EF4-FFF2-40B4-BE49-F238E27FC236}">
                <a16:creationId xmlns:a16="http://schemas.microsoft.com/office/drawing/2014/main" id="{FA4D22DA-8BC6-41C8-93FF-061442EE72A5}"/>
              </a:ext>
            </a:extLst>
          </p:cNvPr>
          <p:cNvSpPr>
            <a:spLocks noGrp="1"/>
          </p:cNvSpPr>
          <p:nvPr/>
        </p:nvSpPr>
        <p:spPr>
          <a:xfrm>
            <a:off x="1143000" y="3219450"/>
            <a:ext cx="9906000" cy="0"/>
          </a:xfrm>
          <a:prstGeom prst="line">
            <a:avLst/>
          </a:prstGeom>
          <a:noFill/>
          <a:ln w="28575">
            <a:solidFill>
              <a:srgbClr val="DCA642"/>
            </a:solidFill>
            <a:prstDash val="solid"/>
          </a:ln>
        </p:spPr>
        <p:txBody>
          <a:bodyPr/>
          <a:lstStyle/>
          <a:p>
            <a:endParaRPr lang="en-US"/>
          </a:p>
        </p:txBody>
      </p:sp>
      <p:sp>
        <p:nvSpPr>
          <p:cNvPr id="5" name="Oval 4">
            <a:extLst>
              <a:ext uri="{FF2B5EF4-FFF2-40B4-BE49-F238E27FC236}">
                <a16:creationId xmlns:a16="http://schemas.microsoft.com/office/drawing/2014/main" id="{62CA4453-14EC-421D-8225-74499392F4CD}"/>
              </a:ext>
            </a:extLst>
          </p:cNvPr>
          <p:cNvSpPr>
            <a:spLocks noGrp="1"/>
          </p:cNvSpPr>
          <p:nvPr/>
        </p:nvSpPr>
        <p:spPr>
          <a:xfrm>
            <a:off x="1581150" y="3105150"/>
            <a:ext cx="228600" cy="228600"/>
          </a:xfrm>
          <a:prstGeom prst="ellipse">
            <a:avLst/>
          </a:prstGeom>
          <a:solidFill>
            <a:srgbClr val="18A7A7"/>
          </a:solidFill>
          <a:ln w="19050">
            <a:solidFill>
              <a:srgbClr val="F5F1DF"/>
            </a:solidFill>
          </a:ln>
        </p:spPr>
        <p:txBody>
          <a:bodyPr/>
          <a:lstStyle/>
          <a:p>
            <a:endParaRPr lang="en-US"/>
          </a:p>
        </p:txBody>
      </p:sp>
      <p:sp>
        <p:nvSpPr>
          <p:cNvPr id="6" name="Rectangle 5">
            <a:extLst>
              <a:ext uri="{FF2B5EF4-FFF2-40B4-BE49-F238E27FC236}">
                <a16:creationId xmlns:a16="http://schemas.microsoft.com/office/drawing/2014/main" id="{E4A6CD94-B28D-4FBB-BDC6-F76704DBB579}"/>
              </a:ext>
            </a:extLst>
          </p:cNvPr>
          <p:cNvSpPr>
            <a:spLocks noGrp="1"/>
          </p:cNvSpPr>
          <p:nvPr/>
        </p:nvSpPr>
        <p:spPr>
          <a:xfrm>
            <a:off x="628650" y="2095500"/>
            <a:ext cx="2133600" cy="419100"/>
          </a:xfrm>
          <a:prstGeom prst="rect">
            <a:avLst/>
          </a:prstGeom>
          <a:noFill/>
          <a:ln w="0">
            <a:noFill/>
          </a:ln>
        </p:spPr>
        <p:txBody>
          <a:bodyPr wrap="square" lIns="0" tIns="0" rIns="0" bIns="0" anchor="ctr">
            <a:noAutofit/>
          </a:bodyPr>
          <a:lstStyle/>
          <a:p>
            <a:pPr algn="ctr">
              <a:lnSpc>
                <a:spcPct val="100000"/>
              </a:lnSpc>
              <a:buNone/>
              <a:defRPr sz="2325" b="1" i="0">
                <a:solidFill>
                  <a:srgbClr val="18A7A7"/>
                </a:solidFill>
                <a:latin typeface="Avenir Next"/>
                <a:ea typeface="Avenir Next"/>
                <a:cs typeface="Avenir Next"/>
              </a:defRPr>
            </a:pPr>
            <a:r>
              <a:rPr sz="2325" b="1" i="0">
                <a:solidFill>
                  <a:srgbClr val="18A7A7"/>
                </a:solidFill>
                <a:latin typeface="Avenir Next"/>
                <a:ea typeface="Avenir Next"/>
                <a:cs typeface="Avenir Next"/>
              </a:rPr>
              <a:t>1819</a:t>
            </a:r>
          </a:p>
        </p:txBody>
      </p:sp>
      <p:sp>
        <p:nvSpPr>
          <p:cNvPr id="7" name="Rectangle 6">
            <a:extLst>
              <a:ext uri="{FF2B5EF4-FFF2-40B4-BE49-F238E27FC236}">
                <a16:creationId xmlns:a16="http://schemas.microsoft.com/office/drawing/2014/main" id="{26D29B30-49B4-4F88-95C0-D80711876445}"/>
              </a:ext>
            </a:extLst>
          </p:cNvPr>
          <p:cNvSpPr>
            <a:spLocks noGrp="1"/>
          </p:cNvSpPr>
          <p:nvPr/>
        </p:nvSpPr>
        <p:spPr>
          <a:xfrm>
            <a:off x="381000" y="2571750"/>
            <a:ext cx="2628900" cy="228600"/>
          </a:xfrm>
          <a:prstGeom prst="rect">
            <a:avLst/>
          </a:prstGeom>
          <a:noFill/>
          <a:ln w="0">
            <a:noFill/>
          </a:ln>
        </p:spPr>
        <p:txBody>
          <a:bodyPr wrap="square" lIns="0" tIns="0" rIns="0" bIns="0" anchor="ctr">
            <a:noAutofit/>
          </a:bodyPr>
          <a:lstStyle/>
          <a:p>
            <a:pPr algn="ctr">
              <a:lnSpc>
                <a:spcPct val="100000"/>
              </a:lnSpc>
              <a:buNone/>
              <a:defRPr sz="1050" b="1" i="0">
                <a:solidFill>
                  <a:srgbClr val="9FB0C0"/>
                </a:solidFill>
                <a:latin typeface="Avenir Next"/>
                <a:ea typeface="Avenir Next"/>
                <a:cs typeface="Avenir Next"/>
              </a:defRPr>
            </a:pPr>
            <a:r>
              <a:rPr sz="1050" b="1" i="0">
                <a:solidFill>
                  <a:srgbClr val="9FB0C0"/>
                </a:solidFill>
                <a:latin typeface="Avenir Next"/>
                <a:ea typeface="Avenir Next"/>
                <a:cs typeface="Avenir Next"/>
              </a:rPr>
              <a:t>GOA ORIGIN • PARIS PUBLICATION</a:t>
            </a:r>
          </a:p>
        </p:txBody>
      </p:sp>
      <p:sp>
        <p:nvSpPr>
          <p:cNvPr id="8" name="Rectangle 7">
            <a:extLst>
              <a:ext uri="{FF2B5EF4-FFF2-40B4-BE49-F238E27FC236}">
                <a16:creationId xmlns:a16="http://schemas.microsoft.com/office/drawing/2014/main" id="{90B621B2-EFBA-46C6-BA96-6C0BABE8270A}"/>
              </a:ext>
            </a:extLst>
          </p:cNvPr>
          <p:cNvSpPr>
            <a:spLocks noGrp="1"/>
          </p:cNvSpPr>
          <p:nvPr/>
        </p:nvSpPr>
        <p:spPr>
          <a:xfrm>
            <a:off x="266700" y="3581400"/>
            <a:ext cx="2857500" cy="342900"/>
          </a:xfrm>
          <a:prstGeom prst="rect">
            <a:avLst/>
          </a:prstGeom>
          <a:noFill/>
          <a:ln w="0">
            <a:noFill/>
          </a:ln>
        </p:spPr>
        <p:txBody>
          <a:bodyPr wrap="square" lIns="0" tIns="0" rIns="0" bIns="0" anchor="ctr">
            <a:noAutofit/>
          </a:bodyPr>
          <a:lstStyle/>
          <a:p>
            <a:pPr algn="ctr">
              <a:lnSpc>
                <a:spcPct val="100000"/>
              </a:lnSpc>
              <a:buNone/>
              <a:defRPr sz="1800" b="1" i="0">
                <a:solidFill>
                  <a:srgbClr val="F5F1DF"/>
                </a:solidFill>
                <a:latin typeface="Avenir Next"/>
                <a:ea typeface="Avenir Next"/>
                <a:cs typeface="Avenir Next"/>
              </a:defRPr>
            </a:pPr>
            <a:r>
              <a:rPr sz="1800" b="1" i="0">
                <a:solidFill>
                  <a:srgbClr val="F5F1DF"/>
                </a:solidFill>
                <a:latin typeface="Avenir Next"/>
                <a:ea typeface="Avenir Next"/>
                <a:cs typeface="Avenir Next"/>
              </a:rPr>
              <a:t>Abbé Faria</a:t>
            </a:r>
          </a:p>
        </p:txBody>
      </p:sp>
      <p:sp>
        <p:nvSpPr>
          <p:cNvPr id="9" name="Rectangle 8">
            <a:extLst>
              <a:ext uri="{FF2B5EF4-FFF2-40B4-BE49-F238E27FC236}">
                <a16:creationId xmlns:a16="http://schemas.microsoft.com/office/drawing/2014/main" id="{981DEA31-33FE-41ED-94E1-80C2CBF3A8ED}"/>
              </a:ext>
            </a:extLst>
          </p:cNvPr>
          <p:cNvSpPr>
            <a:spLocks noGrp="1"/>
          </p:cNvSpPr>
          <p:nvPr/>
        </p:nvSpPr>
        <p:spPr>
          <a:xfrm>
            <a:off x="247650" y="4057650"/>
            <a:ext cx="2895600" cy="1066800"/>
          </a:xfrm>
          <a:prstGeom prst="rect">
            <a:avLst/>
          </a:prstGeom>
          <a:noFill/>
          <a:ln w="0">
            <a:noFill/>
          </a:ln>
        </p:spPr>
        <p:txBody>
          <a:bodyPr wrap="square" lIns="0" tIns="0" rIns="0" bIns="0" anchor="t">
            <a:normAutofit/>
          </a:bodyPr>
          <a:lstStyle/>
          <a:p>
            <a:pPr algn="ctr">
              <a:lnSpc>
                <a:spcPct val="105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Located hypnotic power in the subject's attention, expectancy and susceptibility.</a:t>
            </a:r>
          </a:p>
        </p:txBody>
      </p:sp>
      <p:sp>
        <p:nvSpPr>
          <p:cNvPr id="10" name="Rectangle 9">
            <a:extLst>
              <a:ext uri="{FF2B5EF4-FFF2-40B4-BE49-F238E27FC236}">
                <a16:creationId xmlns:a16="http://schemas.microsoft.com/office/drawing/2014/main" id="{785C545D-021B-4603-BE86-CE10EB685F16}"/>
              </a:ext>
            </a:extLst>
          </p:cNvPr>
          <p:cNvSpPr>
            <a:spLocks noGrp="1"/>
          </p:cNvSpPr>
          <p:nvPr/>
        </p:nvSpPr>
        <p:spPr>
          <a:xfrm>
            <a:off x="0" y="0"/>
            <a:ext cx="0" cy="0"/>
          </a:xfrm>
          <a:prstGeom prst="rect">
            <a:avLst/>
          </a:prstGeom>
          <a:noFill/>
          <a:ln w="0">
            <a:noFill/>
          </a:ln>
        </p:spPr>
        <p:txBody>
          <a:bodyPr wrap="square" lIns="0" tIns="0" rIns="0" bIns="0" anchor="t">
            <a:noAutofit/>
          </a:bodyPr>
          <a:lstStyle/>
          <a:p>
            <a:endParaRPr/>
          </a:p>
        </p:txBody>
      </p:sp>
      <p:sp>
        <p:nvSpPr>
          <p:cNvPr id="11" name="Oval 10">
            <a:extLst>
              <a:ext uri="{FF2B5EF4-FFF2-40B4-BE49-F238E27FC236}">
                <a16:creationId xmlns:a16="http://schemas.microsoft.com/office/drawing/2014/main" id="{59C59BA5-4C19-4D38-9C29-13C3A4015F09}"/>
              </a:ext>
            </a:extLst>
          </p:cNvPr>
          <p:cNvSpPr>
            <a:spLocks noGrp="1"/>
          </p:cNvSpPr>
          <p:nvPr/>
        </p:nvSpPr>
        <p:spPr>
          <a:xfrm>
            <a:off x="5105400" y="3105150"/>
            <a:ext cx="228600" cy="228600"/>
          </a:xfrm>
          <a:prstGeom prst="ellipse">
            <a:avLst/>
          </a:prstGeom>
          <a:solidFill>
            <a:srgbClr val="C73B56"/>
          </a:solidFill>
          <a:ln w="19050">
            <a:solidFill>
              <a:srgbClr val="F5F1DF"/>
            </a:solidFill>
          </a:ln>
        </p:spPr>
        <p:txBody>
          <a:bodyPr/>
          <a:lstStyle/>
          <a:p>
            <a:endParaRPr lang="en-US"/>
          </a:p>
        </p:txBody>
      </p:sp>
      <p:sp>
        <p:nvSpPr>
          <p:cNvPr id="12" name="Rectangle 11">
            <a:extLst>
              <a:ext uri="{FF2B5EF4-FFF2-40B4-BE49-F238E27FC236}">
                <a16:creationId xmlns:a16="http://schemas.microsoft.com/office/drawing/2014/main" id="{14C82ABA-1146-4B7E-81E1-433B3377229B}"/>
              </a:ext>
            </a:extLst>
          </p:cNvPr>
          <p:cNvSpPr>
            <a:spLocks noGrp="1"/>
          </p:cNvSpPr>
          <p:nvPr/>
        </p:nvSpPr>
        <p:spPr>
          <a:xfrm>
            <a:off x="4152900" y="2095500"/>
            <a:ext cx="2133600" cy="419100"/>
          </a:xfrm>
          <a:prstGeom prst="rect">
            <a:avLst/>
          </a:prstGeom>
          <a:noFill/>
          <a:ln w="0">
            <a:noFill/>
          </a:ln>
        </p:spPr>
        <p:txBody>
          <a:bodyPr wrap="square" lIns="0" tIns="0" rIns="0" bIns="0" anchor="ctr">
            <a:noAutofit/>
          </a:bodyPr>
          <a:lstStyle/>
          <a:p>
            <a:pPr algn="ctr">
              <a:lnSpc>
                <a:spcPct val="100000"/>
              </a:lnSpc>
              <a:buNone/>
              <a:defRPr sz="2325" b="1" i="0">
                <a:solidFill>
                  <a:srgbClr val="C73B56"/>
                </a:solidFill>
                <a:latin typeface="Avenir Next"/>
                <a:ea typeface="Avenir Next"/>
                <a:cs typeface="Avenir Next"/>
              </a:defRPr>
            </a:pPr>
            <a:r>
              <a:rPr sz="2325" b="1" i="0">
                <a:solidFill>
                  <a:srgbClr val="C73B56"/>
                </a:solidFill>
                <a:latin typeface="Avenir Next"/>
                <a:ea typeface="Avenir Next"/>
                <a:cs typeface="Avenir Next"/>
              </a:rPr>
              <a:t>1845–46</a:t>
            </a:r>
          </a:p>
        </p:txBody>
      </p:sp>
      <p:sp>
        <p:nvSpPr>
          <p:cNvPr id="13" name="Rectangle 12">
            <a:extLst>
              <a:ext uri="{FF2B5EF4-FFF2-40B4-BE49-F238E27FC236}">
                <a16:creationId xmlns:a16="http://schemas.microsoft.com/office/drawing/2014/main" id="{C85155E8-0503-4FF8-B149-AE7AFF0A8A24}"/>
              </a:ext>
            </a:extLst>
          </p:cNvPr>
          <p:cNvSpPr>
            <a:spLocks noGrp="1"/>
          </p:cNvSpPr>
          <p:nvPr/>
        </p:nvSpPr>
        <p:spPr>
          <a:xfrm>
            <a:off x="3905250" y="2571750"/>
            <a:ext cx="2628900" cy="228600"/>
          </a:xfrm>
          <a:prstGeom prst="rect">
            <a:avLst/>
          </a:prstGeom>
          <a:noFill/>
          <a:ln w="0">
            <a:noFill/>
          </a:ln>
        </p:spPr>
        <p:txBody>
          <a:bodyPr wrap="square" lIns="0" tIns="0" rIns="0" bIns="0" anchor="ctr">
            <a:noAutofit/>
          </a:bodyPr>
          <a:lstStyle/>
          <a:p>
            <a:pPr algn="ctr">
              <a:lnSpc>
                <a:spcPct val="100000"/>
              </a:lnSpc>
              <a:buNone/>
              <a:defRPr sz="1050" b="1" i="0">
                <a:solidFill>
                  <a:srgbClr val="9FB0C0"/>
                </a:solidFill>
                <a:latin typeface="Avenir Next"/>
                <a:ea typeface="Avenir Next"/>
                <a:cs typeface="Avenir Next"/>
              </a:defRPr>
            </a:pPr>
            <a:r>
              <a:rPr sz="1050" b="1" i="0">
                <a:solidFill>
                  <a:srgbClr val="9FB0C0"/>
                </a:solidFill>
                <a:latin typeface="Avenir Next"/>
                <a:ea typeface="Avenir Next"/>
                <a:cs typeface="Avenir Next"/>
              </a:rPr>
              <a:t>BENGAL CLINICAL WORK</a:t>
            </a:r>
          </a:p>
        </p:txBody>
      </p:sp>
      <p:sp>
        <p:nvSpPr>
          <p:cNvPr id="14" name="Rectangle 13">
            <a:extLst>
              <a:ext uri="{FF2B5EF4-FFF2-40B4-BE49-F238E27FC236}">
                <a16:creationId xmlns:a16="http://schemas.microsoft.com/office/drawing/2014/main" id="{12EEBD48-734D-410B-94EC-3E0311A9326E}"/>
              </a:ext>
            </a:extLst>
          </p:cNvPr>
          <p:cNvSpPr>
            <a:spLocks noGrp="1"/>
          </p:cNvSpPr>
          <p:nvPr/>
        </p:nvSpPr>
        <p:spPr>
          <a:xfrm>
            <a:off x="3790950" y="3581400"/>
            <a:ext cx="2857500" cy="342900"/>
          </a:xfrm>
          <a:prstGeom prst="rect">
            <a:avLst/>
          </a:prstGeom>
          <a:noFill/>
          <a:ln w="0">
            <a:noFill/>
          </a:ln>
        </p:spPr>
        <p:txBody>
          <a:bodyPr wrap="square" lIns="0" tIns="0" rIns="0" bIns="0" anchor="ctr">
            <a:noAutofit/>
          </a:bodyPr>
          <a:lstStyle/>
          <a:p>
            <a:pPr algn="ctr">
              <a:lnSpc>
                <a:spcPct val="100000"/>
              </a:lnSpc>
              <a:buNone/>
              <a:defRPr sz="1800" b="1" i="0">
                <a:solidFill>
                  <a:srgbClr val="F5F1DF"/>
                </a:solidFill>
                <a:latin typeface="Avenir Next"/>
                <a:ea typeface="Avenir Next"/>
                <a:cs typeface="Avenir Next"/>
              </a:defRPr>
            </a:pPr>
            <a:r>
              <a:rPr sz="1800" b="1" i="0">
                <a:solidFill>
                  <a:srgbClr val="F5F1DF"/>
                </a:solidFill>
                <a:latin typeface="Avenir Next"/>
                <a:ea typeface="Avenir Next"/>
                <a:cs typeface="Avenir Next"/>
              </a:rPr>
              <a:t>James Esdaile</a:t>
            </a:r>
          </a:p>
        </p:txBody>
      </p:sp>
      <p:sp>
        <p:nvSpPr>
          <p:cNvPr id="15" name="Rectangle 14">
            <a:extLst>
              <a:ext uri="{FF2B5EF4-FFF2-40B4-BE49-F238E27FC236}">
                <a16:creationId xmlns:a16="http://schemas.microsoft.com/office/drawing/2014/main" id="{5ED1F8D4-8CE7-451A-B180-79B9ED1CA8B3}"/>
              </a:ext>
            </a:extLst>
          </p:cNvPr>
          <p:cNvSpPr>
            <a:spLocks noGrp="1"/>
          </p:cNvSpPr>
          <p:nvPr/>
        </p:nvSpPr>
        <p:spPr>
          <a:xfrm>
            <a:off x="3771900" y="4057650"/>
            <a:ext cx="2895600" cy="1066800"/>
          </a:xfrm>
          <a:prstGeom prst="rect">
            <a:avLst/>
          </a:prstGeom>
          <a:noFill/>
          <a:ln w="0">
            <a:noFill/>
          </a:ln>
        </p:spPr>
        <p:txBody>
          <a:bodyPr wrap="square" lIns="0" tIns="0" rIns="0" bIns="0" anchor="t">
            <a:normAutofit/>
          </a:bodyPr>
          <a:lstStyle/>
          <a:p>
            <a:pPr algn="ctr">
              <a:lnSpc>
                <a:spcPct val="105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Built a major early corpus of trance medicine under ethically troubled colonial conditions.</a:t>
            </a:r>
          </a:p>
        </p:txBody>
      </p:sp>
      <p:sp>
        <p:nvSpPr>
          <p:cNvPr id="16" name="Rectangle 15">
            <a:extLst>
              <a:ext uri="{FF2B5EF4-FFF2-40B4-BE49-F238E27FC236}">
                <a16:creationId xmlns:a16="http://schemas.microsoft.com/office/drawing/2014/main" id="{F3311952-468C-4764-AEE6-0830BEC6ECC7}"/>
              </a:ext>
            </a:extLst>
          </p:cNvPr>
          <p:cNvSpPr>
            <a:spLocks noGrp="1"/>
          </p:cNvSpPr>
          <p:nvPr/>
        </p:nvSpPr>
        <p:spPr>
          <a:xfrm>
            <a:off x="0" y="0"/>
            <a:ext cx="0" cy="0"/>
          </a:xfrm>
          <a:prstGeom prst="rect">
            <a:avLst/>
          </a:prstGeom>
          <a:noFill/>
          <a:ln w="0">
            <a:noFill/>
          </a:ln>
        </p:spPr>
        <p:txBody>
          <a:bodyPr wrap="square" lIns="0" tIns="0" rIns="0" bIns="0" anchor="t">
            <a:noAutofit/>
          </a:bodyPr>
          <a:lstStyle/>
          <a:p>
            <a:endParaRPr/>
          </a:p>
        </p:txBody>
      </p:sp>
      <p:sp>
        <p:nvSpPr>
          <p:cNvPr id="17" name="Oval 16">
            <a:extLst>
              <a:ext uri="{FF2B5EF4-FFF2-40B4-BE49-F238E27FC236}">
                <a16:creationId xmlns:a16="http://schemas.microsoft.com/office/drawing/2014/main" id="{C07E09EB-C15F-41B0-AAF3-7D331C2E0A91}"/>
              </a:ext>
            </a:extLst>
          </p:cNvPr>
          <p:cNvSpPr>
            <a:spLocks noGrp="1"/>
          </p:cNvSpPr>
          <p:nvPr/>
        </p:nvSpPr>
        <p:spPr>
          <a:xfrm>
            <a:off x="8629650" y="3105150"/>
            <a:ext cx="228600" cy="228600"/>
          </a:xfrm>
          <a:prstGeom prst="ellipse">
            <a:avLst/>
          </a:prstGeom>
          <a:solidFill>
            <a:srgbClr val="8B5CF6"/>
          </a:solidFill>
          <a:ln w="19050">
            <a:solidFill>
              <a:srgbClr val="F5F1DF"/>
            </a:solidFill>
          </a:ln>
        </p:spPr>
        <p:txBody>
          <a:bodyPr/>
          <a:lstStyle/>
          <a:p>
            <a:endParaRPr lang="en-US"/>
          </a:p>
        </p:txBody>
      </p:sp>
      <p:sp>
        <p:nvSpPr>
          <p:cNvPr id="18" name="Rectangle 17">
            <a:extLst>
              <a:ext uri="{FF2B5EF4-FFF2-40B4-BE49-F238E27FC236}">
                <a16:creationId xmlns:a16="http://schemas.microsoft.com/office/drawing/2014/main" id="{D66884F6-FA83-471B-8EBC-563E9E6E4E21}"/>
              </a:ext>
            </a:extLst>
          </p:cNvPr>
          <p:cNvSpPr>
            <a:spLocks noGrp="1"/>
          </p:cNvSpPr>
          <p:nvPr/>
        </p:nvSpPr>
        <p:spPr>
          <a:xfrm>
            <a:off x="7677150" y="2095500"/>
            <a:ext cx="2133600" cy="419100"/>
          </a:xfrm>
          <a:prstGeom prst="rect">
            <a:avLst/>
          </a:prstGeom>
          <a:noFill/>
          <a:ln w="0">
            <a:noFill/>
          </a:ln>
        </p:spPr>
        <p:txBody>
          <a:bodyPr wrap="square" lIns="0" tIns="0" rIns="0" bIns="0" anchor="ctr">
            <a:noAutofit/>
          </a:bodyPr>
          <a:lstStyle/>
          <a:p>
            <a:pPr algn="ctr">
              <a:lnSpc>
                <a:spcPct val="100000"/>
              </a:lnSpc>
              <a:buNone/>
              <a:defRPr sz="2325" b="1" i="0">
                <a:solidFill>
                  <a:srgbClr val="8B5CF6"/>
                </a:solidFill>
                <a:latin typeface="Avenir Next"/>
                <a:ea typeface="Avenir Next"/>
                <a:cs typeface="Avenir Next"/>
              </a:defRPr>
            </a:pPr>
            <a:r>
              <a:rPr sz="2325" b="1" i="0">
                <a:solidFill>
                  <a:srgbClr val="8B5CF6"/>
                </a:solidFill>
                <a:latin typeface="Avenir Next"/>
                <a:ea typeface="Avenir Next"/>
                <a:cs typeface="Avenir Next"/>
              </a:rPr>
              <a:t>1850</a:t>
            </a:r>
          </a:p>
        </p:txBody>
      </p:sp>
      <p:sp>
        <p:nvSpPr>
          <p:cNvPr id="19" name="Rectangle 18">
            <a:extLst>
              <a:ext uri="{FF2B5EF4-FFF2-40B4-BE49-F238E27FC236}">
                <a16:creationId xmlns:a16="http://schemas.microsoft.com/office/drawing/2014/main" id="{6DDBC99C-A5E5-43C9-9A75-6395C0C3F422}"/>
              </a:ext>
            </a:extLst>
          </p:cNvPr>
          <p:cNvSpPr>
            <a:spLocks noGrp="1"/>
          </p:cNvSpPr>
          <p:nvPr/>
        </p:nvSpPr>
        <p:spPr>
          <a:xfrm>
            <a:off x="7429500" y="2571750"/>
            <a:ext cx="2628900" cy="228600"/>
          </a:xfrm>
          <a:prstGeom prst="rect">
            <a:avLst/>
          </a:prstGeom>
          <a:noFill/>
          <a:ln w="0">
            <a:noFill/>
          </a:ln>
        </p:spPr>
        <p:txBody>
          <a:bodyPr wrap="square" lIns="0" tIns="0" rIns="0" bIns="0" anchor="ctr">
            <a:noAutofit/>
          </a:bodyPr>
          <a:lstStyle/>
          <a:p>
            <a:pPr algn="ctr">
              <a:lnSpc>
                <a:spcPct val="100000"/>
              </a:lnSpc>
              <a:buNone/>
              <a:defRPr sz="1050" b="1" i="0">
                <a:solidFill>
                  <a:srgbClr val="9FB0C0"/>
                </a:solidFill>
                <a:latin typeface="Avenir Next"/>
                <a:ea typeface="Avenir Next"/>
                <a:cs typeface="Avenir Next"/>
              </a:defRPr>
            </a:pPr>
            <a:r>
              <a:rPr sz="1050" b="1" i="0">
                <a:solidFill>
                  <a:srgbClr val="9FB0C0"/>
                </a:solidFill>
                <a:latin typeface="Avenir Next"/>
                <a:ea typeface="Avenir Next"/>
                <a:cs typeface="Avenir Next"/>
              </a:rPr>
              <a:t>LAHORE REPORT • LONDON PUBLICATION</a:t>
            </a:r>
          </a:p>
        </p:txBody>
      </p:sp>
      <p:sp>
        <p:nvSpPr>
          <p:cNvPr id="20" name="Rectangle 19">
            <a:extLst>
              <a:ext uri="{FF2B5EF4-FFF2-40B4-BE49-F238E27FC236}">
                <a16:creationId xmlns:a16="http://schemas.microsoft.com/office/drawing/2014/main" id="{25CEEFEA-2688-47F1-922A-42C7B95D058C}"/>
              </a:ext>
            </a:extLst>
          </p:cNvPr>
          <p:cNvSpPr>
            <a:spLocks noGrp="1"/>
          </p:cNvSpPr>
          <p:nvPr/>
        </p:nvSpPr>
        <p:spPr>
          <a:xfrm>
            <a:off x="7315200" y="3581400"/>
            <a:ext cx="2857500" cy="342900"/>
          </a:xfrm>
          <a:prstGeom prst="rect">
            <a:avLst/>
          </a:prstGeom>
          <a:noFill/>
          <a:ln w="0">
            <a:noFill/>
          </a:ln>
        </p:spPr>
        <p:txBody>
          <a:bodyPr wrap="square" lIns="0" tIns="0" rIns="0" bIns="0" anchor="ctr">
            <a:noAutofit/>
          </a:bodyPr>
          <a:lstStyle/>
          <a:p>
            <a:pPr algn="ctr">
              <a:lnSpc>
                <a:spcPct val="100000"/>
              </a:lnSpc>
              <a:buNone/>
              <a:defRPr sz="1800" b="1" i="0">
                <a:solidFill>
                  <a:srgbClr val="F5F1DF"/>
                </a:solidFill>
                <a:latin typeface="Avenir Next"/>
                <a:ea typeface="Avenir Next"/>
                <a:cs typeface="Avenir Next"/>
              </a:defRPr>
            </a:pPr>
            <a:r>
              <a:rPr sz="1800" b="1" i="0">
                <a:solidFill>
                  <a:srgbClr val="F5F1DF"/>
                </a:solidFill>
                <a:latin typeface="Avenir Next"/>
                <a:ea typeface="Avenir Next"/>
                <a:cs typeface="Avenir Next"/>
              </a:rPr>
              <a:t>Braid reads Haridas</a:t>
            </a:r>
          </a:p>
        </p:txBody>
      </p:sp>
      <p:sp>
        <p:nvSpPr>
          <p:cNvPr id="21" name="Rectangle 20">
            <a:extLst>
              <a:ext uri="{FF2B5EF4-FFF2-40B4-BE49-F238E27FC236}">
                <a16:creationId xmlns:a16="http://schemas.microsoft.com/office/drawing/2014/main" id="{FD4B50BC-97D3-465F-B3EE-0BF012E9C7C8}"/>
              </a:ext>
            </a:extLst>
          </p:cNvPr>
          <p:cNvSpPr>
            <a:spLocks noGrp="1"/>
          </p:cNvSpPr>
          <p:nvPr/>
        </p:nvSpPr>
        <p:spPr>
          <a:xfrm>
            <a:off x="7296150" y="4057650"/>
            <a:ext cx="2895600" cy="1066800"/>
          </a:xfrm>
          <a:prstGeom prst="rect">
            <a:avLst/>
          </a:prstGeom>
          <a:noFill/>
          <a:ln w="0">
            <a:noFill/>
          </a:ln>
        </p:spPr>
        <p:txBody>
          <a:bodyPr wrap="square" lIns="0" tIns="0" rIns="0" bIns="0" anchor="t">
            <a:normAutofit/>
          </a:bodyPr>
          <a:lstStyle/>
          <a:p>
            <a:pPr algn="ctr">
              <a:lnSpc>
                <a:spcPct val="105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Braid interpreted samādhi reports through focused attention and physiology.</a:t>
            </a:r>
          </a:p>
        </p:txBody>
      </p:sp>
      <p:sp>
        <p:nvSpPr>
          <p:cNvPr id="22" name="Rounded Rectangle 21">
            <a:extLst>
              <a:ext uri="{FF2B5EF4-FFF2-40B4-BE49-F238E27FC236}">
                <a16:creationId xmlns:a16="http://schemas.microsoft.com/office/drawing/2014/main" id="{913DBFFD-BB1F-40D3-8EAE-8594E07987F2}"/>
              </a:ext>
            </a:extLst>
          </p:cNvPr>
          <p:cNvSpPr>
            <a:spLocks noGrp="1"/>
          </p:cNvSpPr>
          <p:nvPr/>
        </p:nvSpPr>
        <p:spPr>
          <a:xfrm>
            <a:off x="1809750" y="5429250"/>
            <a:ext cx="8572500" cy="590550"/>
          </a:xfrm>
          <a:prstGeom prst="roundRect">
            <a:avLst>
              <a:gd name="adj" fmla="val 16129"/>
            </a:avLst>
          </a:prstGeom>
          <a:solidFill>
            <a:srgbClr val="0B1E34"/>
          </a:solidFill>
          <a:ln w="9525">
            <a:solidFill>
              <a:srgbClr val="37536A"/>
            </a:solidFill>
            <a:prstDash val="solid"/>
          </a:ln>
        </p:spPr>
        <p:txBody>
          <a:bodyPr/>
          <a:lstStyle/>
          <a:p>
            <a:endParaRPr lang="en-US"/>
          </a:p>
        </p:txBody>
      </p:sp>
      <p:sp>
        <p:nvSpPr>
          <p:cNvPr id="23" name="Rectangle 22">
            <a:extLst>
              <a:ext uri="{FF2B5EF4-FFF2-40B4-BE49-F238E27FC236}">
                <a16:creationId xmlns:a16="http://schemas.microsoft.com/office/drawing/2014/main" id="{87CF74AD-0DC6-4382-B0FC-1B5354A140EA}"/>
              </a:ext>
            </a:extLst>
          </p:cNvPr>
          <p:cNvSpPr>
            <a:spLocks noGrp="1"/>
          </p:cNvSpPr>
          <p:nvPr/>
        </p:nvSpPr>
        <p:spPr>
          <a:xfrm>
            <a:off x="2038350" y="5562600"/>
            <a:ext cx="1428750" cy="266700"/>
          </a:xfrm>
          <a:prstGeom prst="rect">
            <a:avLst/>
          </a:prstGeom>
          <a:noFill/>
          <a:ln w="0">
            <a:noFill/>
          </a:ln>
        </p:spPr>
        <p:txBody>
          <a:bodyPr wrap="square" lIns="0" tIns="0" rIns="0" bIns="0" anchor="ctr">
            <a:noAutofit/>
          </a:bodyPr>
          <a:lstStyle/>
          <a:p>
            <a:pPr algn="l">
              <a:lnSpc>
                <a:spcPct val="100000"/>
              </a:lnSpc>
              <a:buNone/>
              <a:defRPr sz="1125" b="1" i="0">
                <a:solidFill>
                  <a:srgbClr val="F4C95A"/>
                </a:solidFill>
                <a:latin typeface="Avenir Next"/>
                <a:ea typeface="Avenir Next"/>
                <a:cs typeface="Avenir Next"/>
              </a:defRPr>
            </a:pPr>
            <a:r>
              <a:rPr sz="1125" b="1" i="0">
                <a:solidFill>
                  <a:srgbClr val="F4C95A"/>
                </a:solidFill>
                <a:latin typeface="Avenir Next"/>
                <a:ea typeface="Avenir Next"/>
                <a:cs typeface="Avenir Next"/>
              </a:rPr>
              <a:t>Historical care</a:t>
            </a:r>
          </a:p>
        </p:txBody>
      </p:sp>
      <p:sp>
        <p:nvSpPr>
          <p:cNvPr id="24" name="Rectangle 23">
            <a:extLst>
              <a:ext uri="{FF2B5EF4-FFF2-40B4-BE49-F238E27FC236}">
                <a16:creationId xmlns:a16="http://schemas.microsoft.com/office/drawing/2014/main" id="{59AE5BF3-39CE-4FED-BCBB-CF8FCDB65FC9}"/>
              </a:ext>
            </a:extLst>
          </p:cNvPr>
          <p:cNvSpPr>
            <a:spLocks noGrp="1"/>
          </p:cNvSpPr>
          <p:nvPr/>
        </p:nvSpPr>
        <p:spPr>
          <a:xfrm>
            <a:off x="3524250" y="5524500"/>
            <a:ext cx="6591300" cy="361950"/>
          </a:xfrm>
          <a:prstGeom prst="rect">
            <a:avLst/>
          </a:prstGeom>
          <a:noFill/>
          <a:ln w="0">
            <a:noFill/>
          </a:ln>
        </p:spPr>
        <p:txBody>
          <a:bodyPr wrap="square" lIns="0" tIns="0" rIns="0" bIns="0" anchor="ctr">
            <a:normAutofit fontScale="98958"/>
          </a:bodyPr>
          <a:lstStyle/>
          <a:p>
            <a:pPr algn="l">
              <a:lnSpc>
                <a:spcPct val="100000"/>
              </a:lnSpc>
              <a:buNone/>
              <a:defRPr sz="1200" b="0" i="0">
                <a:solidFill>
                  <a:srgbClr val="F5F1DF"/>
                </a:solidFill>
                <a:latin typeface="Avenir Next"/>
                <a:ea typeface="Avenir Next"/>
                <a:cs typeface="Avenir Next"/>
              </a:defRPr>
            </a:pPr>
            <a:r>
              <a:rPr sz="1200" b="0" i="0">
                <a:solidFill>
                  <a:srgbClr val="F5F1DF"/>
                </a:solidFill>
                <a:latin typeface="Avenir Next"/>
                <a:ea typeface="Avenir Next"/>
                <a:cs typeface="Avenir Next"/>
              </a:rPr>
              <a:t>The lineage concerns knowledge. It does not endorse the conditions under which colonial medicine produced some of its evidence.</a:t>
            </a:r>
          </a:p>
        </p:txBody>
      </p:sp>
      <p:sp>
        <p:nvSpPr>
          <p:cNvPr id="25" name="Straight Connector 24">
            <a:extLst>
              <a:ext uri="{FF2B5EF4-FFF2-40B4-BE49-F238E27FC236}">
                <a16:creationId xmlns:a16="http://schemas.microsoft.com/office/drawing/2014/main" id="{B9F5EA1E-3111-447E-ADB0-1955DA43B16E}"/>
              </a:ext>
            </a:extLst>
          </p:cNvPr>
          <p:cNvSpPr>
            <a:spLocks noGrp="1"/>
          </p:cNvSpPr>
          <p:nvPr/>
        </p:nvSpPr>
        <p:spPr>
          <a:xfrm>
            <a:off x="571500" y="6419850"/>
            <a:ext cx="11049000" cy="0"/>
          </a:xfrm>
          <a:prstGeom prst="line">
            <a:avLst/>
          </a:prstGeom>
          <a:noFill/>
          <a:ln w="9525">
            <a:solidFill>
              <a:srgbClr val="25415A"/>
            </a:solidFill>
            <a:prstDash val="solid"/>
          </a:ln>
        </p:spPr>
        <p:txBody>
          <a:bodyPr/>
          <a:lstStyle/>
          <a:p>
            <a:endParaRPr lang="en-US"/>
          </a:p>
        </p:txBody>
      </p:sp>
      <p:sp>
        <p:nvSpPr>
          <p:cNvPr id="26" name="Rectangle 25">
            <a:extLst>
              <a:ext uri="{FF2B5EF4-FFF2-40B4-BE49-F238E27FC236}">
                <a16:creationId xmlns:a16="http://schemas.microsoft.com/office/drawing/2014/main" id="{1A9D41B7-057D-4270-81DC-58E901046AA5}"/>
              </a:ext>
            </a:extLst>
          </p:cNvPr>
          <p:cNvSpPr>
            <a:spLocks noGrp="1"/>
          </p:cNvSpPr>
          <p:nvPr/>
        </p:nvSpPr>
        <p:spPr>
          <a:xfrm>
            <a:off x="571500" y="6515100"/>
            <a:ext cx="9906000" cy="219075"/>
          </a:xfrm>
          <a:prstGeom prst="rect">
            <a:avLst/>
          </a:prstGeom>
          <a:noFill/>
          <a:ln w="0">
            <a:noFill/>
          </a:ln>
        </p:spPr>
        <p:txBody>
          <a:bodyPr wrap="square" lIns="0" tIns="0" rIns="0" bIns="0" anchor="ctr">
            <a:noAutofit/>
          </a:bodyPr>
          <a:lstStyle/>
          <a:p>
            <a:pPr algn="l">
              <a:lnSpc>
                <a:spcPct val="100000"/>
              </a:lnSpc>
              <a:buNone/>
              <a:defRPr sz="938" b="0" i="0">
                <a:solidFill>
                  <a:srgbClr val="9FB0C0"/>
                </a:solidFill>
                <a:latin typeface="Avenir Next"/>
                <a:ea typeface="Avenir Next"/>
                <a:cs typeface="Avenir Next"/>
              </a:defRPr>
            </a:pPr>
            <a:r>
              <a:rPr sz="938" b="0" i="0">
                <a:solidFill>
                  <a:srgbClr val="9FB0C0"/>
                </a:solidFill>
                <a:latin typeface="Avenir Next"/>
                <a:ea typeface="Avenir Next"/>
                <a:cs typeface="Avenir Next"/>
              </a:rPr>
              <a:t>Sources: de Faria (1819), Roberts (2016), Ernst (1995), Chakraborty (2024), Braid (1850)</a:t>
            </a:r>
          </a:p>
        </p:txBody>
      </p:sp>
      <p:sp>
        <p:nvSpPr>
          <p:cNvPr id="27" name="Rectangle 26">
            <a:extLst>
              <a:ext uri="{FF2B5EF4-FFF2-40B4-BE49-F238E27FC236}">
                <a16:creationId xmlns:a16="http://schemas.microsoft.com/office/drawing/2014/main" id="{00105A5C-9B38-4099-A6B0-3C8D60C4D854}"/>
              </a:ext>
            </a:extLst>
          </p:cNvPr>
          <p:cNvSpPr>
            <a:spLocks noGrp="1"/>
          </p:cNvSpPr>
          <p:nvPr/>
        </p:nvSpPr>
        <p:spPr>
          <a:xfrm>
            <a:off x="10953750" y="6486525"/>
            <a:ext cx="666750" cy="238125"/>
          </a:xfrm>
          <a:prstGeom prst="rect">
            <a:avLst/>
          </a:prstGeom>
          <a:noFill/>
          <a:ln w="0">
            <a:noFill/>
          </a:ln>
        </p:spPr>
        <p:txBody>
          <a:bodyPr wrap="square" lIns="0" tIns="0" rIns="0" bIns="0" anchor="ctr">
            <a:noAutofit/>
          </a:bodyPr>
          <a:lstStyle/>
          <a:p>
            <a:pPr algn="r">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05</a:t>
            </a:r>
          </a:p>
        </p:txBody>
      </p:sp>
    </p:spTree>
    <p:extLst>
      <p:ext uri="{BB962C8B-B14F-4D97-AF65-F5344CB8AC3E}">
        <p14:creationId xmlns:p14="http://schemas.microsoft.com/office/powerpoint/2010/main" val="79075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0D1D"/>
        </a:solidFill>
        <a:effectLst/>
      </p:bgPr>
    </p:bg>
    <p:spTree>
      <p:nvGrpSpPr>
        <p:cNvPr id="1" name=""/>
        <p:cNvGrpSpPr/>
        <p:nvPr/>
      </p:nvGrpSpPr>
      <p:grpSpPr>
        <a:xfrm>
          <a:off x="0" y="0"/>
          <a:ext cx="0" cy="0"/>
          <a:chOff x="0" y="0"/>
          <a:chExt cx="0" cy="0"/>
        </a:xfrm>
      </p:grpSpPr>
      <p:pic>
        <p:nvPicPr>
          <p:cNvPr id="18" name="Picture 17"/>
          <p:cNvPicPr>
            <a:picLocks noChangeAspect="1"/>
          </p:cNvPicPr>
          <p:nvPr/>
        </p:nvPicPr>
        <p:blipFill>
          <a:blip r:embed="rId3"/>
          <a:srcRect t="27" b="27"/>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2470E4B-12EB-4DB5-9376-6EC13D71B1AE}"/>
              </a:ext>
            </a:extLst>
          </p:cNvPr>
          <p:cNvSpPr>
            <a:spLocks noGrp="1"/>
          </p:cNvSpPr>
          <p:nvPr/>
        </p:nvSpPr>
        <p:spPr>
          <a:xfrm>
            <a:off x="0" y="0"/>
            <a:ext cx="6858000" cy="6858000"/>
          </a:xfrm>
          <a:prstGeom prst="rect">
            <a:avLst/>
          </a:prstGeom>
          <a:solidFill>
            <a:srgbClr val="001020">
              <a:alpha val="72000"/>
            </a:srgbClr>
          </a:solidFill>
          <a:ln w="0">
            <a:noFill/>
          </a:ln>
        </p:spPr>
        <p:txBody>
          <a:bodyPr/>
          <a:lstStyle/>
          <a:p>
            <a:endParaRPr lang="en-US"/>
          </a:p>
        </p:txBody>
      </p:sp>
      <p:sp>
        <p:nvSpPr>
          <p:cNvPr id="3" name="Rectangle 2">
            <a:extLst>
              <a:ext uri="{FF2B5EF4-FFF2-40B4-BE49-F238E27FC236}">
                <a16:creationId xmlns:a16="http://schemas.microsoft.com/office/drawing/2014/main" id="{74E3E580-FF54-4DB2-B7C2-8571F9C1C20F}"/>
              </a:ext>
            </a:extLst>
          </p:cNvPr>
          <p:cNvSpPr>
            <a:spLocks noGrp="1"/>
          </p:cNvSpPr>
          <p:nvPr/>
        </p:nvSpPr>
        <p:spPr>
          <a:xfrm>
            <a:off x="0" y="0"/>
            <a:ext cx="12192000" cy="6858000"/>
          </a:xfrm>
          <a:prstGeom prst="rect">
            <a:avLst/>
          </a:prstGeom>
          <a:solidFill>
            <a:srgbClr val="001020">
              <a:alpha val="12000"/>
            </a:srgbClr>
          </a:solidFill>
          <a:ln w="0">
            <a:noFill/>
          </a:ln>
        </p:spPr>
        <p:txBody>
          <a:bodyPr/>
          <a:lstStyle/>
          <a:p>
            <a:endParaRPr lang="en-US"/>
          </a:p>
        </p:txBody>
      </p:sp>
      <p:sp>
        <p:nvSpPr>
          <p:cNvPr id="4" name="Rectangle 3">
            <a:extLst>
              <a:ext uri="{FF2B5EF4-FFF2-40B4-BE49-F238E27FC236}">
                <a16:creationId xmlns:a16="http://schemas.microsoft.com/office/drawing/2014/main" id="{3AE2EB5F-998C-41F5-8D8B-10AA51C70E7C}"/>
              </a:ext>
            </a:extLst>
          </p:cNvPr>
          <p:cNvSpPr>
            <a:spLocks noGrp="1"/>
          </p:cNvSpPr>
          <p:nvPr/>
        </p:nvSpPr>
        <p:spPr>
          <a:xfrm>
            <a:off x="0" y="0"/>
            <a:ext cx="12192000" cy="1181100"/>
          </a:xfrm>
          <a:prstGeom prst="rect">
            <a:avLst/>
          </a:prstGeom>
          <a:solidFill>
            <a:srgbClr val="001020">
              <a:alpha val="48000"/>
            </a:srgbClr>
          </a:solidFill>
          <a:ln w="0">
            <a:noFill/>
          </a:ln>
        </p:spPr>
        <p:txBody>
          <a:bodyPr/>
          <a:lstStyle/>
          <a:p>
            <a:endParaRPr lang="en-US"/>
          </a:p>
        </p:txBody>
      </p:sp>
      <p:sp>
        <p:nvSpPr>
          <p:cNvPr id="5" name="Rectangle 4">
            <a:extLst>
              <a:ext uri="{FF2B5EF4-FFF2-40B4-BE49-F238E27FC236}">
                <a16:creationId xmlns:a16="http://schemas.microsoft.com/office/drawing/2014/main" id="{1A58457B-00C5-47A1-9618-0ABE6AE85BCE}"/>
              </a:ext>
            </a:extLst>
          </p:cNvPr>
          <p:cNvSpPr>
            <a:spLocks noGrp="1"/>
          </p:cNvSpPr>
          <p:nvPr/>
        </p:nvSpPr>
        <p:spPr>
          <a:xfrm>
            <a:off x="571500" y="381000"/>
            <a:ext cx="10763250" cy="590550"/>
          </a:xfrm>
          <a:prstGeom prst="rect">
            <a:avLst/>
          </a:prstGeom>
          <a:noFill/>
          <a:ln w="0">
            <a:noFill/>
          </a:ln>
        </p:spPr>
        <p:txBody>
          <a:bodyPr wrap="square" lIns="0" tIns="0" rIns="0" bIns="0" anchor="ctr">
            <a:noAutofit/>
          </a:bodyPr>
          <a:lstStyle/>
          <a:p>
            <a:pPr algn="l">
              <a:lnSpc>
                <a:spcPct val="100000"/>
              </a:lnSpc>
              <a:buNone/>
              <a:defRPr sz="2850" b="1" i="0">
                <a:solidFill>
                  <a:srgbClr val="F5F1DF"/>
                </a:solidFill>
                <a:latin typeface="Avenir Next"/>
                <a:ea typeface="Avenir Next"/>
                <a:cs typeface="Avenir Next"/>
              </a:defRPr>
            </a:pPr>
            <a:r>
              <a:rPr sz="2850" b="1" i="0">
                <a:solidFill>
                  <a:srgbClr val="F5F1DF"/>
                </a:solidFill>
                <a:latin typeface="Avenir Next"/>
                <a:ea typeface="Avenir Next"/>
                <a:cs typeface="Avenir Next"/>
              </a:rPr>
              <a:t>Modern hypnosis: evidence and neural correlates</a:t>
            </a:r>
          </a:p>
        </p:txBody>
      </p:sp>
      <p:sp>
        <p:nvSpPr>
          <p:cNvPr id="6" name="Straight Connector 5">
            <a:extLst>
              <a:ext uri="{FF2B5EF4-FFF2-40B4-BE49-F238E27FC236}">
                <a16:creationId xmlns:a16="http://schemas.microsoft.com/office/drawing/2014/main" id="{FB96CBF6-457D-47BF-B1A7-4D6D13FFE763}"/>
              </a:ext>
            </a:extLst>
          </p:cNvPr>
          <p:cNvSpPr>
            <a:spLocks noGrp="1"/>
          </p:cNvSpPr>
          <p:nvPr/>
        </p:nvSpPr>
        <p:spPr>
          <a:xfrm>
            <a:off x="571500" y="1028700"/>
            <a:ext cx="838200" cy="0"/>
          </a:xfrm>
          <a:prstGeom prst="line">
            <a:avLst/>
          </a:prstGeom>
          <a:noFill/>
          <a:ln w="38100">
            <a:solidFill>
              <a:srgbClr val="F4C95A"/>
            </a:solidFill>
            <a:prstDash val="solid"/>
          </a:ln>
        </p:spPr>
        <p:txBody>
          <a:bodyPr/>
          <a:lstStyle/>
          <a:p>
            <a:endParaRPr lang="en-US"/>
          </a:p>
        </p:txBody>
      </p:sp>
      <p:sp>
        <p:nvSpPr>
          <p:cNvPr id="7" name="Rectangle 6">
            <a:extLst>
              <a:ext uri="{FF2B5EF4-FFF2-40B4-BE49-F238E27FC236}">
                <a16:creationId xmlns:a16="http://schemas.microsoft.com/office/drawing/2014/main" id="{C13F3DD7-1C14-4ACE-B0D5-C09F88370926}"/>
              </a:ext>
            </a:extLst>
          </p:cNvPr>
          <p:cNvSpPr>
            <a:spLocks noGrp="1"/>
          </p:cNvSpPr>
          <p:nvPr/>
        </p:nvSpPr>
        <p:spPr>
          <a:xfrm>
            <a:off x="704850" y="1428750"/>
            <a:ext cx="2381250" cy="228600"/>
          </a:xfrm>
          <a:prstGeom prst="rect">
            <a:avLst/>
          </a:prstGeom>
          <a:noFill/>
          <a:ln w="0">
            <a:noFill/>
          </a:ln>
        </p:spPr>
        <p:txBody>
          <a:bodyPr wrap="square" lIns="0" tIns="0" rIns="0" bIns="0" anchor="ctr">
            <a:noAutofit/>
          </a:bodyPr>
          <a:lstStyle/>
          <a:p>
            <a:pPr algn="l">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CLINICAL EVIDENCE</a:t>
            </a:r>
          </a:p>
        </p:txBody>
      </p:sp>
      <p:sp>
        <p:nvSpPr>
          <p:cNvPr id="8" name="Rectangle 7">
            <a:extLst>
              <a:ext uri="{FF2B5EF4-FFF2-40B4-BE49-F238E27FC236}">
                <a16:creationId xmlns:a16="http://schemas.microsoft.com/office/drawing/2014/main" id="{7BECD02C-A49A-47C6-9859-5488FE133596}"/>
              </a:ext>
            </a:extLst>
          </p:cNvPr>
          <p:cNvSpPr>
            <a:spLocks noGrp="1"/>
          </p:cNvSpPr>
          <p:nvPr/>
        </p:nvSpPr>
        <p:spPr>
          <a:xfrm>
            <a:off x="704850" y="1752600"/>
            <a:ext cx="4953000" cy="838200"/>
          </a:xfrm>
          <a:prstGeom prst="rect">
            <a:avLst/>
          </a:prstGeom>
          <a:noFill/>
          <a:ln w="0">
            <a:noFill/>
          </a:ln>
        </p:spPr>
        <p:txBody>
          <a:bodyPr wrap="square" lIns="0" tIns="0" rIns="0" bIns="0" anchor="t">
            <a:normAutofit/>
          </a:bodyPr>
          <a:lstStyle/>
          <a:p>
            <a:pPr algn="l">
              <a:lnSpc>
                <a:spcPct val="102000"/>
              </a:lnSpc>
              <a:buNone/>
              <a:defRPr sz="1725" b="1" i="0">
                <a:solidFill>
                  <a:srgbClr val="F5F1DF"/>
                </a:solidFill>
                <a:latin typeface="Avenir Next"/>
                <a:ea typeface="Avenir Next"/>
                <a:cs typeface="Avenir Next"/>
              </a:defRPr>
            </a:pPr>
            <a:r>
              <a:rPr sz="1725" b="1" i="0">
                <a:solidFill>
                  <a:srgbClr val="F5F1DF"/>
                </a:solidFill>
                <a:latin typeface="Avenir Next"/>
                <a:ea typeface="Avenir Next"/>
                <a:cs typeface="Avenir Next"/>
              </a:rPr>
              <a:t>The strongest support concerns pain. Evidence also covers anxiety and selected clinical uses.</a:t>
            </a:r>
          </a:p>
        </p:txBody>
      </p:sp>
      <p:sp>
        <p:nvSpPr>
          <p:cNvPr id="9" name="Rectangle 8">
            <a:extLst>
              <a:ext uri="{FF2B5EF4-FFF2-40B4-BE49-F238E27FC236}">
                <a16:creationId xmlns:a16="http://schemas.microsoft.com/office/drawing/2014/main" id="{97A7D836-1909-4835-AA12-61A79909872F}"/>
              </a:ext>
            </a:extLst>
          </p:cNvPr>
          <p:cNvSpPr>
            <a:spLocks noGrp="1"/>
          </p:cNvSpPr>
          <p:nvPr/>
        </p:nvSpPr>
        <p:spPr>
          <a:xfrm>
            <a:off x="704850" y="2971800"/>
            <a:ext cx="2381250" cy="228600"/>
          </a:xfrm>
          <a:prstGeom prst="rect">
            <a:avLst/>
          </a:prstGeom>
          <a:noFill/>
          <a:ln w="0">
            <a:noFill/>
          </a:ln>
        </p:spPr>
        <p:txBody>
          <a:bodyPr wrap="square" lIns="0" tIns="0" rIns="0" bIns="0" anchor="ctr">
            <a:noAutofit/>
          </a:bodyPr>
          <a:lstStyle/>
          <a:p>
            <a:pPr algn="l">
              <a:lnSpc>
                <a:spcPct val="100000"/>
              </a:lnSpc>
              <a:buNone/>
              <a:defRPr sz="1050" b="1" i="0">
                <a:solidFill>
                  <a:srgbClr val="18A7A7"/>
                </a:solidFill>
                <a:latin typeface="Avenir Next"/>
                <a:ea typeface="Avenir Next"/>
                <a:cs typeface="Avenir Next"/>
              </a:defRPr>
            </a:pPr>
            <a:r>
              <a:rPr sz="1050" b="1" i="0">
                <a:solidFill>
                  <a:srgbClr val="18A7A7"/>
                </a:solidFill>
                <a:latin typeface="Avenir Next"/>
                <a:ea typeface="Avenir Next"/>
                <a:cs typeface="Avenir Next"/>
              </a:rPr>
              <a:t>REPORTED PROCESSES</a:t>
            </a:r>
          </a:p>
        </p:txBody>
      </p:sp>
      <p:sp>
        <p:nvSpPr>
          <p:cNvPr id="10" name="Rectangle 9">
            <a:extLst>
              <a:ext uri="{FF2B5EF4-FFF2-40B4-BE49-F238E27FC236}">
                <a16:creationId xmlns:a16="http://schemas.microsoft.com/office/drawing/2014/main" id="{87160C5E-C645-4FAA-BEAE-B1EBCEC17D45}"/>
              </a:ext>
            </a:extLst>
          </p:cNvPr>
          <p:cNvSpPr>
            <a:spLocks noGrp="1"/>
          </p:cNvSpPr>
          <p:nvPr/>
        </p:nvSpPr>
        <p:spPr>
          <a:xfrm>
            <a:off x="704850" y="3295650"/>
            <a:ext cx="4476750" cy="1047750"/>
          </a:xfrm>
          <a:prstGeom prst="rect">
            <a:avLst/>
          </a:prstGeom>
          <a:noFill/>
          <a:ln w="0">
            <a:noFill/>
          </a:ln>
        </p:spPr>
        <p:txBody>
          <a:bodyPr wrap="square" lIns="0" tIns="0" rIns="0" bIns="0" anchor="t">
            <a:normAutofit/>
          </a:bodyPr>
          <a:lstStyle/>
          <a:p>
            <a:pPr algn="l">
              <a:lnSpc>
                <a:spcPct val="112000"/>
              </a:lnSpc>
              <a:buNone/>
              <a:defRPr sz="1500" b="0" i="0">
                <a:solidFill>
                  <a:srgbClr val="D9E5EC"/>
                </a:solidFill>
                <a:latin typeface="Avenir Next"/>
                <a:ea typeface="Avenir Next"/>
                <a:cs typeface="Avenir Next"/>
              </a:defRPr>
            </a:pPr>
            <a:r>
              <a:rPr sz="1500" b="0" i="0">
                <a:solidFill>
                  <a:srgbClr val="D9E5EC"/>
                </a:solidFill>
                <a:latin typeface="Avenir Next"/>
                <a:ea typeface="Avenir Next"/>
                <a:cs typeface="Avenir Next"/>
              </a:rPr>
              <a:t>Focused attention</a:t>
            </a:r>
          </a:p>
          <a:p>
            <a:pPr algn="l">
              <a:lnSpc>
                <a:spcPct val="112000"/>
              </a:lnSpc>
              <a:buNone/>
              <a:defRPr sz="1500" b="0" i="0">
                <a:solidFill>
                  <a:srgbClr val="D9E5EC"/>
                </a:solidFill>
                <a:latin typeface="Avenir Next"/>
                <a:ea typeface="Avenir Next"/>
                <a:cs typeface="Avenir Next"/>
              </a:defRPr>
            </a:pPr>
            <a:r>
              <a:rPr sz="1500" b="0" i="0">
                <a:solidFill>
                  <a:srgbClr val="D9E5EC"/>
                </a:solidFill>
                <a:latin typeface="Avenir Next"/>
                <a:ea typeface="Avenir Next"/>
                <a:cs typeface="Avenir Next"/>
              </a:rPr>
              <a:t>Absorption and expectancy</a:t>
            </a:r>
          </a:p>
          <a:p>
            <a:pPr algn="l">
              <a:lnSpc>
                <a:spcPct val="112000"/>
              </a:lnSpc>
              <a:buNone/>
              <a:defRPr sz="1500" b="0" i="0">
                <a:solidFill>
                  <a:srgbClr val="D9E5EC"/>
                </a:solidFill>
                <a:latin typeface="Avenir Next"/>
                <a:ea typeface="Avenir Next"/>
                <a:cs typeface="Avenir Next"/>
              </a:defRPr>
            </a:pPr>
            <a:r>
              <a:rPr sz="1500" b="0" i="0">
                <a:solidFill>
                  <a:srgbClr val="D9E5EC"/>
                </a:solidFill>
                <a:latin typeface="Avenir Next"/>
                <a:ea typeface="Avenir Next"/>
                <a:cs typeface="Avenir Next"/>
              </a:rPr>
              <a:t>Suggestion that alters experience</a:t>
            </a:r>
          </a:p>
        </p:txBody>
      </p:sp>
      <p:sp>
        <p:nvSpPr>
          <p:cNvPr id="11" name="Rectangle 10">
            <a:extLst>
              <a:ext uri="{FF2B5EF4-FFF2-40B4-BE49-F238E27FC236}">
                <a16:creationId xmlns:a16="http://schemas.microsoft.com/office/drawing/2014/main" id="{CA3B5163-B965-4549-B27C-D2255BF0ACE1}"/>
              </a:ext>
            </a:extLst>
          </p:cNvPr>
          <p:cNvSpPr>
            <a:spLocks noGrp="1"/>
          </p:cNvSpPr>
          <p:nvPr/>
        </p:nvSpPr>
        <p:spPr>
          <a:xfrm>
            <a:off x="704850" y="4648200"/>
            <a:ext cx="2381250" cy="228600"/>
          </a:xfrm>
          <a:prstGeom prst="rect">
            <a:avLst/>
          </a:prstGeom>
          <a:noFill/>
          <a:ln w="0">
            <a:noFill/>
          </a:ln>
        </p:spPr>
        <p:txBody>
          <a:bodyPr wrap="square" lIns="0" tIns="0" rIns="0" bIns="0" anchor="ctr">
            <a:noAutofit/>
          </a:bodyPr>
          <a:lstStyle/>
          <a:p>
            <a:pPr algn="l">
              <a:lnSpc>
                <a:spcPct val="100000"/>
              </a:lnSpc>
              <a:buNone/>
              <a:defRPr sz="1050" b="1" i="0">
                <a:solidFill>
                  <a:srgbClr val="8B5CF6"/>
                </a:solidFill>
                <a:latin typeface="Avenir Next"/>
                <a:ea typeface="Avenir Next"/>
                <a:cs typeface="Avenir Next"/>
              </a:defRPr>
            </a:pPr>
            <a:r>
              <a:rPr sz="1050" b="1" i="0">
                <a:solidFill>
                  <a:srgbClr val="8B5CF6"/>
                </a:solidFill>
                <a:latin typeface="Avenir Next"/>
                <a:ea typeface="Avenir Next"/>
                <a:cs typeface="Avenir Next"/>
              </a:rPr>
              <a:t>NEURAL FINDINGS</a:t>
            </a:r>
          </a:p>
        </p:txBody>
      </p:sp>
      <p:sp>
        <p:nvSpPr>
          <p:cNvPr id="12" name="Rectangle 11">
            <a:extLst>
              <a:ext uri="{FF2B5EF4-FFF2-40B4-BE49-F238E27FC236}">
                <a16:creationId xmlns:a16="http://schemas.microsoft.com/office/drawing/2014/main" id="{DAB82B29-3C23-403B-B26A-8514A962443C}"/>
              </a:ext>
            </a:extLst>
          </p:cNvPr>
          <p:cNvSpPr>
            <a:spLocks noGrp="1"/>
          </p:cNvSpPr>
          <p:nvPr/>
        </p:nvSpPr>
        <p:spPr>
          <a:xfrm>
            <a:off x="704850" y="4972050"/>
            <a:ext cx="4953000" cy="723900"/>
          </a:xfrm>
          <a:prstGeom prst="rect">
            <a:avLst/>
          </a:prstGeom>
          <a:noFill/>
          <a:ln w="0">
            <a:noFill/>
          </a:ln>
        </p:spPr>
        <p:txBody>
          <a:bodyPr wrap="square" lIns="0" tIns="0" rIns="0" bIns="0" anchor="t">
            <a:normAutofit/>
          </a:bodyPr>
          <a:lstStyle/>
          <a:p>
            <a:pPr algn="l">
              <a:lnSpc>
                <a:spcPct val="106000"/>
              </a:lnSpc>
              <a:buNone/>
              <a:defRPr sz="1425" b="0" i="0">
                <a:solidFill>
                  <a:srgbClr val="D9E5EC"/>
                </a:solidFill>
                <a:latin typeface="Avenir Next"/>
                <a:ea typeface="Avenir Next"/>
                <a:cs typeface="Avenir Next"/>
              </a:defRPr>
            </a:pPr>
            <a:r>
              <a:rPr sz="1425" b="0" i="0">
                <a:solidFill>
                  <a:srgbClr val="D9E5EC"/>
                </a:solidFill>
                <a:latin typeface="Avenir Next"/>
                <a:ea typeface="Avenir Next"/>
                <a:cs typeface="Avenir Next"/>
              </a:rPr>
              <a:t>ACC, prefrontal and salience systems, plus default mode network connectivity. Findings vary by task and individual.</a:t>
            </a:r>
          </a:p>
        </p:txBody>
      </p:sp>
      <p:sp>
        <p:nvSpPr>
          <p:cNvPr id="13" name="Rounded Rectangle 12">
            <a:extLst>
              <a:ext uri="{FF2B5EF4-FFF2-40B4-BE49-F238E27FC236}">
                <a16:creationId xmlns:a16="http://schemas.microsoft.com/office/drawing/2014/main" id="{01AABD78-D2DE-4EE7-A2DE-4045F476A615}"/>
              </a:ext>
            </a:extLst>
          </p:cNvPr>
          <p:cNvSpPr>
            <a:spLocks noGrp="1"/>
          </p:cNvSpPr>
          <p:nvPr/>
        </p:nvSpPr>
        <p:spPr>
          <a:xfrm>
            <a:off x="7029450" y="5372100"/>
            <a:ext cx="4476750" cy="666750"/>
          </a:xfrm>
          <a:prstGeom prst="roundRect">
            <a:avLst>
              <a:gd name="adj" fmla="val 14286"/>
            </a:avLst>
          </a:prstGeom>
          <a:solidFill>
            <a:srgbClr val="07182A">
              <a:alpha val="78000"/>
            </a:srgbClr>
          </a:solidFill>
          <a:ln w="9525">
            <a:solidFill>
              <a:srgbClr val="DCA642"/>
            </a:solidFill>
            <a:prstDash val="solid"/>
          </a:ln>
        </p:spPr>
        <p:txBody>
          <a:bodyPr/>
          <a:lstStyle/>
          <a:p>
            <a:endParaRPr lang="en-US"/>
          </a:p>
        </p:txBody>
      </p:sp>
      <p:sp>
        <p:nvSpPr>
          <p:cNvPr id="14" name="Rectangle 13">
            <a:extLst>
              <a:ext uri="{FF2B5EF4-FFF2-40B4-BE49-F238E27FC236}">
                <a16:creationId xmlns:a16="http://schemas.microsoft.com/office/drawing/2014/main" id="{52F228EB-6AB6-4192-8EFA-13C7C0FDC925}"/>
              </a:ext>
            </a:extLst>
          </p:cNvPr>
          <p:cNvSpPr>
            <a:spLocks noGrp="1"/>
          </p:cNvSpPr>
          <p:nvPr/>
        </p:nvSpPr>
        <p:spPr>
          <a:xfrm>
            <a:off x="7239000" y="5505450"/>
            <a:ext cx="4057650" cy="381000"/>
          </a:xfrm>
          <a:prstGeom prst="rect">
            <a:avLst/>
          </a:prstGeom>
          <a:noFill/>
          <a:ln w="0">
            <a:noFill/>
          </a:ln>
        </p:spPr>
        <p:txBody>
          <a:bodyPr wrap="square" lIns="0" tIns="0" rIns="0" bIns="0" anchor="ctr">
            <a:normAutofit/>
          </a:bodyPr>
          <a:lstStyle/>
          <a:p>
            <a:pPr algn="l">
              <a:lnSpc>
                <a:spcPct val="100000"/>
              </a:lnSpc>
              <a:buNone/>
              <a:defRPr sz="1200" b="1" i="0">
                <a:solidFill>
                  <a:srgbClr val="F5F1DF"/>
                </a:solidFill>
                <a:latin typeface="Avenir Next"/>
                <a:ea typeface="Avenir Next"/>
                <a:cs typeface="Avenir Next"/>
              </a:defRPr>
            </a:pPr>
            <a:r>
              <a:rPr sz="1200" b="1" i="0">
                <a:solidFill>
                  <a:srgbClr val="F5F1DF"/>
                </a:solidFill>
                <a:latin typeface="Avenir Next"/>
                <a:ea typeface="Avenir Next"/>
                <a:cs typeface="Avenir Next"/>
              </a:rPr>
              <a:t>Evidence supports hypnosis. Neural observations remain heterogeneous and correlational.</a:t>
            </a:r>
          </a:p>
        </p:txBody>
      </p:sp>
      <p:sp>
        <p:nvSpPr>
          <p:cNvPr id="15" name="Straight Connector 14">
            <a:extLst>
              <a:ext uri="{FF2B5EF4-FFF2-40B4-BE49-F238E27FC236}">
                <a16:creationId xmlns:a16="http://schemas.microsoft.com/office/drawing/2014/main" id="{5D96BF4E-4287-4408-9E05-DDAC886EE20D}"/>
              </a:ext>
            </a:extLst>
          </p:cNvPr>
          <p:cNvSpPr>
            <a:spLocks noGrp="1"/>
          </p:cNvSpPr>
          <p:nvPr/>
        </p:nvSpPr>
        <p:spPr>
          <a:xfrm>
            <a:off x="571500" y="6419850"/>
            <a:ext cx="11049000" cy="0"/>
          </a:xfrm>
          <a:prstGeom prst="line">
            <a:avLst/>
          </a:prstGeom>
          <a:noFill/>
          <a:ln w="9525">
            <a:solidFill>
              <a:srgbClr val="25415A"/>
            </a:solidFill>
            <a:prstDash val="solid"/>
          </a:ln>
        </p:spPr>
        <p:txBody>
          <a:bodyPr/>
          <a:lstStyle/>
          <a:p>
            <a:endParaRPr lang="en-US"/>
          </a:p>
        </p:txBody>
      </p:sp>
      <p:sp>
        <p:nvSpPr>
          <p:cNvPr id="16" name="Rectangle 15">
            <a:extLst>
              <a:ext uri="{FF2B5EF4-FFF2-40B4-BE49-F238E27FC236}">
                <a16:creationId xmlns:a16="http://schemas.microsoft.com/office/drawing/2014/main" id="{60495C7B-7AA2-45A4-91CC-45EE58529020}"/>
              </a:ext>
            </a:extLst>
          </p:cNvPr>
          <p:cNvSpPr>
            <a:spLocks noGrp="1"/>
          </p:cNvSpPr>
          <p:nvPr/>
        </p:nvSpPr>
        <p:spPr>
          <a:xfrm>
            <a:off x="571500" y="6515100"/>
            <a:ext cx="9906000" cy="219075"/>
          </a:xfrm>
          <a:prstGeom prst="rect">
            <a:avLst/>
          </a:prstGeom>
          <a:noFill/>
          <a:ln w="0">
            <a:noFill/>
          </a:ln>
        </p:spPr>
        <p:txBody>
          <a:bodyPr wrap="square" lIns="0" tIns="0" rIns="0" bIns="0" anchor="ctr">
            <a:noAutofit/>
          </a:bodyPr>
          <a:lstStyle/>
          <a:p>
            <a:pPr algn="l">
              <a:lnSpc>
                <a:spcPct val="100000"/>
              </a:lnSpc>
              <a:buNone/>
              <a:defRPr sz="938" b="0" i="0">
                <a:solidFill>
                  <a:srgbClr val="A9B9C8"/>
                </a:solidFill>
                <a:latin typeface="Avenir Next"/>
                <a:ea typeface="Avenir Next"/>
                <a:cs typeface="Avenir Next"/>
              </a:defRPr>
            </a:pPr>
            <a:r>
              <a:rPr sz="938" b="0" i="0">
                <a:solidFill>
                  <a:srgbClr val="A9B9C8"/>
                </a:solidFill>
                <a:latin typeface="Avenir Next"/>
                <a:ea typeface="Avenir Next"/>
                <a:cs typeface="Avenir Next"/>
              </a:rPr>
              <a:t>Sources: Rosendahl et al. (2024), Oakley et al. (2013), Jiang et al. (2016), Wolf et al. (2022)</a:t>
            </a:r>
          </a:p>
        </p:txBody>
      </p:sp>
      <p:sp>
        <p:nvSpPr>
          <p:cNvPr id="17" name="Rectangle 16">
            <a:extLst>
              <a:ext uri="{FF2B5EF4-FFF2-40B4-BE49-F238E27FC236}">
                <a16:creationId xmlns:a16="http://schemas.microsoft.com/office/drawing/2014/main" id="{D441E17B-33E2-4B1E-8640-B8C72DAF258A}"/>
              </a:ext>
            </a:extLst>
          </p:cNvPr>
          <p:cNvSpPr>
            <a:spLocks noGrp="1"/>
          </p:cNvSpPr>
          <p:nvPr/>
        </p:nvSpPr>
        <p:spPr>
          <a:xfrm>
            <a:off x="10953750" y="6486525"/>
            <a:ext cx="666750" cy="238125"/>
          </a:xfrm>
          <a:prstGeom prst="rect">
            <a:avLst/>
          </a:prstGeom>
          <a:noFill/>
          <a:ln w="0">
            <a:noFill/>
          </a:ln>
        </p:spPr>
        <p:txBody>
          <a:bodyPr wrap="square" lIns="0" tIns="0" rIns="0" bIns="0" anchor="ctr">
            <a:noAutofit/>
          </a:bodyPr>
          <a:lstStyle/>
          <a:p>
            <a:pPr algn="r">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06</a:t>
            </a:r>
          </a:p>
        </p:txBody>
      </p:sp>
    </p:spTree>
    <p:extLst>
      <p:ext uri="{BB962C8B-B14F-4D97-AF65-F5344CB8AC3E}">
        <p14:creationId xmlns:p14="http://schemas.microsoft.com/office/powerpoint/2010/main" val="937437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0D1D"/>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944C93B-6AF1-4B2E-AA1C-1046A9C4A2AA}"/>
              </a:ext>
            </a:extLst>
          </p:cNvPr>
          <p:cNvSpPr>
            <a:spLocks noGrp="1"/>
          </p:cNvSpPr>
          <p:nvPr/>
        </p:nvSpPr>
        <p:spPr>
          <a:xfrm>
            <a:off x="571500" y="381000"/>
            <a:ext cx="10763250" cy="590550"/>
          </a:xfrm>
          <a:prstGeom prst="rect">
            <a:avLst/>
          </a:prstGeom>
          <a:noFill/>
          <a:ln w="0">
            <a:noFill/>
          </a:ln>
        </p:spPr>
        <p:txBody>
          <a:bodyPr wrap="square" lIns="0" tIns="0" rIns="0" bIns="0" anchor="ctr">
            <a:noAutofit/>
          </a:bodyPr>
          <a:lstStyle/>
          <a:p>
            <a:pPr algn="l">
              <a:lnSpc>
                <a:spcPct val="100000"/>
              </a:lnSpc>
              <a:buNone/>
              <a:defRPr sz="2850" b="1" i="0">
                <a:solidFill>
                  <a:srgbClr val="F5F1DF"/>
                </a:solidFill>
                <a:latin typeface="Avenir Next"/>
                <a:ea typeface="Avenir Next"/>
                <a:cs typeface="Avenir Next"/>
              </a:defRPr>
            </a:pPr>
            <a:r>
              <a:rPr sz="2850" b="1" i="0">
                <a:solidFill>
                  <a:srgbClr val="F5F1DF"/>
                </a:solidFill>
                <a:latin typeface="Avenir Next"/>
                <a:ea typeface="Avenir Next"/>
                <a:cs typeface="Avenir Next"/>
              </a:rPr>
              <a:t>Complementarity without collapse</a:t>
            </a:r>
          </a:p>
        </p:txBody>
      </p:sp>
      <p:sp>
        <p:nvSpPr>
          <p:cNvPr id="2" name="Straight Connector 1">
            <a:extLst>
              <a:ext uri="{FF2B5EF4-FFF2-40B4-BE49-F238E27FC236}">
                <a16:creationId xmlns:a16="http://schemas.microsoft.com/office/drawing/2014/main" id="{6E6B10FB-DCD8-4EC9-81CF-ECE8F327C6C3}"/>
              </a:ext>
            </a:extLst>
          </p:cNvPr>
          <p:cNvSpPr>
            <a:spLocks noGrp="1"/>
          </p:cNvSpPr>
          <p:nvPr/>
        </p:nvSpPr>
        <p:spPr>
          <a:xfrm>
            <a:off x="571500" y="1028700"/>
            <a:ext cx="838200" cy="0"/>
          </a:xfrm>
          <a:prstGeom prst="line">
            <a:avLst/>
          </a:prstGeom>
          <a:noFill/>
          <a:ln w="38100">
            <a:solidFill>
              <a:srgbClr val="F4C95A"/>
            </a:solidFill>
            <a:prstDash val="solid"/>
          </a:ln>
        </p:spPr>
        <p:txBody>
          <a:bodyPr/>
          <a:lstStyle/>
          <a:p>
            <a:endParaRPr lang="en-US"/>
          </a:p>
        </p:txBody>
      </p:sp>
      <p:sp>
        <p:nvSpPr>
          <p:cNvPr id="3" name="Rectangle 2">
            <a:extLst>
              <a:ext uri="{FF2B5EF4-FFF2-40B4-BE49-F238E27FC236}">
                <a16:creationId xmlns:a16="http://schemas.microsoft.com/office/drawing/2014/main" id="{1D4BC912-C256-46D8-A957-0CE2A64379EA}"/>
              </a:ext>
            </a:extLst>
          </p:cNvPr>
          <p:cNvSpPr>
            <a:spLocks noGrp="1"/>
          </p:cNvSpPr>
          <p:nvPr/>
        </p:nvSpPr>
        <p:spPr>
          <a:xfrm>
            <a:off x="857250" y="1581150"/>
            <a:ext cx="2381250" cy="304800"/>
          </a:xfrm>
          <a:prstGeom prst="rect">
            <a:avLst/>
          </a:prstGeom>
          <a:noFill/>
          <a:ln w="0">
            <a:noFill/>
          </a:ln>
        </p:spPr>
        <p:txBody>
          <a:bodyPr wrap="square" lIns="0" tIns="0" rIns="0" bIns="0" anchor="ctr">
            <a:noAutofit/>
          </a:bodyPr>
          <a:lstStyle/>
          <a:p>
            <a:pPr algn="ctr">
              <a:lnSpc>
                <a:spcPct val="100000"/>
              </a:lnSpc>
              <a:buNone/>
              <a:defRPr sz="1275" b="1" i="0">
                <a:solidFill>
                  <a:srgbClr val="C73B56"/>
                </a:solidFill>
                <a:latin typeface="Avenir Next"/>
                <a:ea typeface="Avenir Next"/>
                <a:cs typeface="Avenir Next"/>
              </a:defRPr>
            </a:pPr>
            <a:r>
              <a:rPr sz="1275" b="1" i="0">
                <a:solidFill>
                  <a:srgbClr val="C73B56"/>
                </a:solidFill>
                <a:latin typeface="Avenir Next"/>
                <a:ea typeface="Avenir Next"/>
                <a:cs typeface="Avenir Next"/>
              </a:rPr>
              <a:t>REDUCTION</a:t>
            </a:r>
          </a:p>
        </p:txBody>
      </p:sp>
      <p:sp>
        <p:nvSpPr>
          <p:cNvPr id="4" name="Rectangle 3">
            <a:extLst>
              <a:ext uri="{FF2B5EF4-FFF2-40B4-BE49-F238E27FC236}">
                <a16:creationId xmlns:a16="http://schemas.microsoft.com/office/drawing/2014/main" id="{F069612F-55E6-4548-A17E-CA869230F0B6}"/>
              </a:ext>
            </a:extLst>
          </p:cNvPr>
          <p:cNvSpPr>
            <a:spLocks noGrp="1"/>
          </p:cNvSpPr>
          <p:nvPr/>
        </p:nvSpPr>
        <p:spPr>
          <a:xfrm>
            <a:off x="628650" y="1981200"/>
            <a:ext cx="2857500" cy="704850"/>
          </a:xfrm>
          <a:prstGeom prst="rect">
            <a:avLst/>
          </a:prstGeom>
          <a:noFill/>
          <a:ln w="0">
            <a:noFill/>
          </a:ln>
        </p:spPr>
        <p:txBody>
          <a:bodyPr wrap="square" lIns="0" tIns="0" rIns="0" bIns="0" anchor="ctr">
            <a:normAutofit/>
          </a:bodyPr>
          <a:lstStyle/>
          <a:p>
            <a:pPr algn="ctr">
              <a:lnSpc>
                <a:spcPct val="100000"/>
              </a:lnSpc>
              <a:buNone/>
              <a:defRPr sz="1350" b="0" i="0">
                <a:solidFill>
                  <a:srgbClr val="D9E5EC"/>
                </a:solidFill>
                <a:latin typeface="Avenir Next"/>
                <a:ea typeface="Avenir Next"/>
                <a:cs typeface="Avenir Next"/>
              </a:defRPr>
            </a:pPr>
            <a:r>
              <a:rPr sz="1350" b="0" i="0">
                <a:solidFill>
                  <a:srgbClr val="D9E5EC"/>
                </a:solidFill>
                <a:latin typeface="Avenir Next"/>
                <a:ea typeface="Avenir Next"/>
                <a:cs typeface="Avenir Next"/>
              </a:rPr>
              <a:t>The tradition becomes a technique stripped of its framework.</a:t>
            </a:r>
          </a:p>
        </p:txBody>
      </p:sp>
      <p:sp>
        <p:nvSpPr>
          <p:cNvPr id="5" name="Rectangle 4">
            <a:extLst>
              <a:ext uri="{FF2B5EF4-FFF2-40B4-BE49-F238E27FC236}">
                <a16:creationId xmlns:a16="http://schemas.microsoft.com/office/drawing/2014/main" id="{13C343F2-0AB4-4134-83D1-9C9AD3C2F43A}"/>
              </a:ext>
            </a:extLst>
          </p:cNvPr>
          <p:cNvSpPr>
            <a:spLocks noGrp="1"/>
          </p:cNvSpPr>
          <p:nvPr/>
        </p:nvSpPr>
        <p:spPr>
          <a:xfrm>
            <a:off x="4362450" y="1466850"/>
            <a:ext cx="3467100" cy="419100"/>
          </a:xfrm>
          <a:prstGeom prst="rect">
            <a:avLst/>
          </a:prstGeom>
          <a:noFill/>
          <a:ln w="0">
            <a:noFill/>
          </a:ln>
        </p:spPr>
        <p:txBody>
          <a:bodyPr wrap="square" lIns="0" tIns="0" rIns="0" bIns="0" anchor="ctr">
            <a:noAutofit/>
          </a:bodyPr>
          <a:lstStyle/>
          <a:p>
            <a:pPr algn="ctr">
              <a:lnSpc>
                <a:spcPct val="100000"/>
              </a:lnSpc>
              <a:buNone/>
              <a:defRPr sz="2100" b="1" i="0">
                <a:solidFill>
                  <a:srgbClr val="F4C95A"/>
                </a:solidFill>
                <a:latin typeface="Avenir Next"/>
                <a:ea typeface="Avenir Next"/>
                <a:cs typeface="Avenir Next"/>
              </a:defRPr>
            </a:pPr>
            <a:r>
              <a:rPr sz="2100" b="1" i="0">
                <a:solidFill>
                  <a:srgbClr val="F4C95A"/>
                </a:solidFill>
                <a:latin typeface="Avenir Next"/>
                <a:ea typeface="Avenir Next"/>
                <a:cs typeface="Avenir Next"/>
              </a:rPr>
              <a:t>COMPLEMENTARITY</a:t>
            </a:r>
          </a:p>
        </p:txBody>
      </p:sp>
      <p:sp>
        <p:nvSpPr>
          <p:cNvPr id="6" name="Oval 5">
            <a:extLst>
              <a:ext uri="{FF2B5EF4-FFF2-40B4-BE49-F238E27FC236}">
                <a16:creationId xmlns:a16="http://schemas.microsoft.com/office/drawing/2014/main" id="{040B6487-2A71-45B0-BF61-2D9513F66329}"/>
              </a:ext>
            </a:extLst>
          </p:cNvPr>
          <p:cNvSpPr>
            <a:spLocks noGrp="1"/>
          </p:cNvSpPr>
          <p:nvPr/>
        </p:nvSpPr>
        <p:spPr>
          <a:xfrm>
            <a:off x="5200650" y="2095500"/>
            <a:ext cx="1790700" cy="1790700"/>
          </a:xfrm>
          <a:prstGeom prst="ellipse">
            <a:avLst/>
          </a:prstGeom>
          <a:solidFill>
            <a:srgbClr val="10243D"/>
          </a:solidFill>
          <a:ln w="28575">
            <a:solidFill>
              <a:srgbClr val="F4C95A"/>
            </a:solidFill>
            <a:prstDash val="solid"/>
          </a:ln>
        </p:spPr>
        <p:txBody>
          <a:bodyPr/>
          <a:lstStyle/>
          <a:p>
            <a:endParaRPr lang="en-US"/>
          </a:p>
        </p:txBody>
      </p:sp>
      <p:sp>
        <p:nvSpPr>
          <p:cNvPr id="7" name="Rectangle 6">
            <a:extLst>
              <a:ext uri="{FF2B5EF4-FFF2-40B4-BE49-F238E27FC236}">
                <a16:creationId xmlns:a16="http://schemas.microsoft.com/office/drawing/2014/main" id="{7C169030-1D2A-4D0D-B3D7-6F80D8E8F01C}"/>
              </a:ext>
            </a:extLst>
          </p:cNvPr>
          <p:cNvSpPr>
            <a:spLocks noGrp="1"/>
          </p:cNvSpPr>
          <p:nvPr/>
        </p:nvSpPr>
        <p:spPr>
          <a:xfrm>
            <a:off x="5429250" y="2514600"/>
            <a:ext cx="1333500" cy="895350"/>
          </a:xfrm>
          <a:prstGeom prst="rect">
            <a:avLst/>
          </a:prstGeom>
          <a:noFill/>
          <a:ln w="0">
            <a:noFill/>
          </a:ln>
        </p:spPr>
        <p:txBody>
          <a:bodyPr wrap="square" lIns="0" tIns="0" rIns="0" bIns="0" anchor="ctr">
            <a:noAutofit/>
          </a:bodyPr>
          <a:lstStyle/>
          <a:p>
            <a:pPr algn="ctr">
              <a:lnSpc>
                <a:spcPct val="95000"/>
              </a:lnSpc>
              <a:buNone/>
              <a:defRPr sz="1725" b="1" i="0">
                <a:solidFill>
                  <a:srgbClr val="F5F1DF"/>
                </a:solidFill>
                <a:latin typeface="Avenir Next"/>
                <a:ea typeface="Avenir Next"/>
                <a:cs typeface="Avenir Next"/>
              </a:defRPr>
            </a:pPr>
            <a:r>
              <a:rPr sz="1725" b="1" i="0">
                <a:solidFill>
                  <a:srgbClr val="F5F1DF"/>
                </a:solidFill>
                <a:latin typeface="Avenir Next"/>
                <a:ea typeface="Avenir Next"/>
                <a:cs typeface="Avenir Next"/>
              </a:rPr>
              <a:t>Difference</a:t>
            </a:r>
          </a:p>
          <a:p>
            <a:pPr algn="ctr">
              <a:lnSpc>
                <a:spcPct val="95000"/>
              </a:lnSpc>
              <a:buNone/>
              <a:defRPr sz="1725" b="1" i="0">
                <a:solidFill>
                  <a:srgbClr val="F5F1DF"/>
                </a:solidFill>
                <a:latin typeface="Avenir Next"/>
                <a:ea typeface="Avenir Next"/>
                <a:cs typeface="Avenir Next"/>
              </a:defRPr>
            </a:pPr>
            <a:r>
              <a:rPr sz="1725" b="1" i="0">
                <a:solidFill>
                  <a:srgbClr val="F5F1DF"/>
                </a:solidFill>
                <a:latin typeface="Avenir Next"/>
                <a:ea typeface="Avenir Next"/>
                <a:cs typeface="Avenir Next"/>
              </a:rPr>
              <a:t>defines the</a:t>
            </a:r>
          </a:p>
          <a:p>
            <a:pPr algn="ctr">
              <a:lnSpc>
                <a:spcPct val="95000"/>
              </a:lnSpc>
              <a:buNone/>
              <a:defRPr sz="1725" b="1" i="0">
                <a:solidFill>
                  <a:srgbClr val="F5F1DF"/>
                </a:solidFill>
                <a:latin typeface="Avenir Next"/>
                <a:ea typeface="Avenir Next"/>
                <a:cs typeface="Avenir Next"/>
              </a:defRPr>
            </a:pPr>
            <a:r>
              <a:rPr sz="1725" b="1" i="0">
                <a:solidFill>
                  <a:srgbClr val="F5F1DF"/>
                </a:solidFill>
                <a:latin typeface="Avenir Next"/>
                <a:ea typeface="Avenir Next"/>
                <a:cs typeface="Avenir Next"/>
              </a:rPr>
              <a:t>limits</a:t>
            </a:r>
          </a:p>
        </p:txBody>
      </p:sp>
      <p:sp>
        <p:nvSpPr>
          <p:cNvPr id="8" name="Rectangle 7">
            <a:extLst>
              <a:ext uri="{FF2B5EF4-FFF2-40B4-BE49-F238E27FC236}">
                <a16:creationId xmlns:a16="http://schemas.microsoft.com/office/drawing/2014/main" id="{EEA2FA47-71E8-4C6F-84AA-F25672BB7275}"/>
              </a:ext>
            </a:extLst>
          </p:cNvPr>
          <p:cNvSpPr>
            <a:spLocks noGrp="1"/>
          </p:cNvSpPr>
          <p:nvPr/>
        </p:nvSpPr>
        <p:spPr>
          <a:xfrm>
            <a:off x="8953500" y="1581150"/>
            <a:ext cx="2381250" cy="304800"/>
          </a:xfrm>
          <a:prstGeom prst="rect">
            <a:avLst/>
          </a:prstGeom>
          <a:noFill/>
          <a:ln w="0">
            <a:noFill/>
          </a:ln>
        </p:spPr>
        <p:txBody>
          <a:bodyPr wrap="square" lIns="0" tIns="0" rIns="0" bIns="0" anchor="ctr">
            <a:noAutofit/>
          </a:bodyPr>
          <a:lstStyle/>
          <a:p>
            <a:pPr algn="ctr">
              <a:lnSpc>
                <a:spcPct val="100000"/>
              </a:lnSpc>
              <a:buNone/>
              <a:defRPr sz="1275" b="1" i="0">
                <a:solidFill>
                  <a:srgbClr val="8B5CF6"/>
                </a:solidFill>
                <a:latin typeface="Avenir Next"/>
                <a:ea typeface="Avenir Next"/>
                <a:cs typeface="Avenir Next"/>
              </a:defRPr>
            </a:pPr>
            <a:r>
              <a:rPr sz="1275" b="1" i="0">
                <a:solidFill>
                  <a:srgbClr val="8B5CF6"/>
                </a:solidFill>
                <a:latin typeface="Avenir Next"/>
                <a:ea typeface="Avenir Next"/>
                <a:cs typeface="Avenir Next"/>
              </a:rPr>
              <a:t>INFLATION</a:t>
            </a:r>
          </a:p>
        </p:txBody>
      </p:sp>
      <p:sp>
        <p:nvSpPr>
          <p:cNvPr id="9" name="Rectangle 8">
            <a:extLst>
              <a:ext uri="{FF2B5EF4-FFF2-40B4-BE49-F238E27FC236}">
                <a16:creationId xmlns:a16="http://schemas.microsoft.com/office/drawing/2014/main" id="{5D5A2C1B-738F-4B9E-9967-6D00D1E81FAE}"/>
              </a:ext>
            </a:extLst>
          </p:cNvPr>
          <p:cNvSpPr>
            <a:spLocks noGrp="1"/>
          </p:cNvSpPr>
          <p:nvPr/>
        </p:nvSpPr>
        <p:spPr>
          <a:xfrm>
            <a:off x="8705850" y="1981200"/>
            <a:ext cx="2857500" cy="704850"/>
          </a:xfrm>
          <a:prstGeom prst="rect">
            <a:avLst/>
          </a:prstGeom>
          <a:noFill/>
          <a:ln w="0">
            <a:noFill/>
          </a:ln>
        </p:spPr>
        <p:txBody>
          <a:bodyPr wrap="square" lIns="0" tIns="0" rIns="0" bIns="0" anchor="ctr">
            <a:normAutofit/>
          </a:bodyPr>
          <a:lstStyle/>
          <a:p>
            <a:pPr algn="ctr">
              <a:lnSpc>
                <a:spcPct val="100000"/>
              </a:lnSpc>
              <a:buNone/>
              <a:defRPr sz="1350" b="0" i="0">
                <a:solidFill>
                  <a:srgbClr val="D9E5EC"/>
                </a:solidFill>
                <a:latin typeface="Avenir Next"/>
                <a:ea typeface="Avenir Next"/>
                <a:cs typeface="Avenir Next"/>
              </a:defRPr>
            </a:pPr>
            <a:r>
              <a:rPr sz="1350" b="0" i="0">
                <a:solidFill>
                  <a:srgbClr val="D9E5EC"/>
                </a:solidFill>
                <a:latin typeface="Avenir Next"/>
                <a:ea typeface="Avenir Next"/>
                <a:cs typeface="Avenir Next"/>
              </a:rPr>
              <a:t>A clinical outcome receives metaphysical significance it cannot bear.</a:t>
            </a:r>
          </a:p>
        </p:txBody>
      </p:sp>
      <p:sp>
        <p:nvSpPr>
          <p:cNvPr id="10" name="Straight Connector 9">
            <a:extLst>
              <a:ext uri="{FF2B5EF4-FFF2-40B4-BE49-F238E27FC236}">
                <a16:creationId xmlns:a16="http://schemas.microsoft.com/office/drawing/2014/main" id="{112B607D-4E42-46C4-80D0-59B29B9F2CBE}"/>
              </a:ext>
            </a:extLst>
          </p:cNvPr>
          <p:cNvSpPr>
            <a:spLocks noGrp="1"/>
          </p:cNvSpPr>
          <p:nvPr/>
        </p:nvSpPr>
        <p:spPr>
          <a:xfrm>
            <a:off x="3486150" y="2895600"/>
            <a:ext cx="1581150" cy="0"/>
          </a:xfrm>
          <a:prstGeom prst="line">
            <a:avLst/>
          </a:prstGeom>
          <a:noFill/>
          <a:ln w="19050">
            <a:solidFill>
              <a:srgbClr val="6F8398"/>
            </a:solidFill>
            <a:prstDash val="solid"/>
          </a:ln>
        </p:spPr>
        <p:txBody>
          <a:bodyPr/>
          <a:lstStyle/>
          <a:p>
            <a:endParaRPr lang="en-US"/>
          </a:p>
        </p:txBody>
      </p:sp>
      <p:sp>
        <p:nvSpPr>
          <p:cNvPr id="11" name="Straight Connector 10">
            <a:extLst>
              <a:ext uri="{FF2B5EF4-FFF2-40B4-BE49-F238E27FC236}">
                <a16:creationId xmlns:a16="http://schemas.microsoft.com/office/drawing/2014/main" id="{896F6C96-5776-4930-AB2F-ACBC7221A828}"/>
              </a:ext>
            </a:extLst>
          </p:cNvPr>
          <p:cNvSpPr>
            <a:spLocks noGrp="1"/>
          </p:cNvSpPr>
          <p:nvPr/>
        </p:nvSpPr>
        <p:spPr>
          <a:xfrm>
            <a:off x="7124700" y="2895600"/>
            <a:ext cx="1581150" cy="0"/>
          </a:xfrm>
          <a:prstGeom prst="line">
            <a:avLst/>
          </a:prstGeom>
          <a:noFill/>
          <a:ln w="19050">
            <a:solidFill>
              <a:srgbClr val="6F8398"/>
            </a:solidFill>
            <a:prstDash val="solid"/>
          </a:ln>
        </p:spPr>
        <p:txBody>
          <a:bodyPr/>
          <a:lstStyle/>
          <a:p>
            <a:endParaRPr lang="en-US"/>
          </a:p>
        </p:txBody>
      </p:sp>
      <p:sp>
        <p:nvSpPr>
          <p:cNvPr id="12" name="Rectangle 11">
            <a:extLst>
              <a:ext uri="{FF2B5EF4-FFF2-40B4-BE49-F238E27FC236}">
                <a16:creationId xmlns:a16="http://schemas.microsoft.com/office/drawing/2014/main" id="{716B2B0E-83DD-4BD8-BB64-7CB3FEBE8A91}"/>
              </a:ext>
            </a:extLst>
          </p:cNvPr>
          <p:cNvSpPr>
            <a:spLocks noGrp="1"/>
          </p:cNvSpPr>
          <p:nvPr/>
        </p:nvSpPr>
        <p:spPr>
          <a:xfrm>
            <a:off x="704850" y="4572000"/>
            <a:ext cx="419100" cy="266700"/>
          </a:xfrm>
          <a:prstGeom prst="rect">
            <a:avLst/>
          </a:prstGeom>
          <a:noFill/>
          <a:ln w="0">
            <a:noFill/>
          </a:ln>
        </p:spPr>
        <p:txBody>
          <a:bodyPr wrap="square" lIns="0" tIns="0" rIns="0" bIns="0" anchor="ctr">
            <a:noAutofit/>
          </a:bodyPr>
          <a:lstStyle/>
          <a:p>
            <a:pPr algn="l">
              <a:lnSpc>
                <a:spcPct val="100000"/>
              </a:lnSpc>
              <a:buNone/>
              <a:defRPr sz="1275" b="1" i="0">
                <a:solidFill>
                  <a:srgbClr val="18A7A7"/>
                </a:solidFill>
                <a:latin typeface="Avenir Next"/>
                <a:ea typeface="Avenir Next"/>
                <a:cs typeface="Avenir Next"/>
              </a:defRPr>
            </a:pPr>
            <a:r>
              <a:rPr sz="1275" b="1" i="0">
                <a:solidFill>
                  <a:srgbClr val="18A7A7"/>
                </a:solidFill>
                <a:latin typeface="Avenir Next"/>
                <a:ea typeface="Avenir Next"/>
                <a:cs typeface="Avenir Next"/>
              </a:rPr>
              <a:t>01</a:t>
            </a:r>
          </a:p>
        </p:txBody>
      </p:sp>
      <p:sp>
        <p:nvSpPr>
          <p:cNvPr id="13" name="Rectangle 12">
            <a:extLst>
              <a:ext uri="{FF2B5EF4-FFF2-40B4-BE49-F238E27FC236}">
                <a16:creationId xmlns:a16="http://schemas.microsoft.com/office/drawing/2014/main" id="{F2011B1A-0F19-4DA8-8FF3-E157C631BF6C}"/>
              </a:ext>
            </a:extLst>
          </p:cNvPr>
          <p:cNvSpPr>
            <a:spLocks noGrp="1"/>
          </p:cNvSpPr>
          <p:nvPr/>
        </p:nvSpPr>
        <p:spPr>
          <a:xfrm>
            <a:off x="704850" y="4914900"/>
            <a:ext cx="2000250" cy="590550"/>
          </a:xfrm>
          <a:prstGeom prst="rect">
            <a:avLst/>
          </a:prstGeom>
          <a:noFill/>
          <a:ln w="0">
            <a:noFill/>
          </a:ln>
        </p:spPr>
        <p:txBody>
          <a:bodyPr wrap="square" lIns="0" tIns="0" rIns="0" bIns="0" anchor="t">
            <a:normAutofit/>
          </a:bodyPr>
          <a:lstStyle/>
          <a:p>
            <a:pPr algn="l">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Textual fidelity</a:t>
            </a:r>
          </a:p>
        </p:txBody>
      </p:sp>
      <p:sp>
        <p:nvSpPr>
          <p:cNvPr id="14" name="Rectangle 13">
            <a:extLst>
              <a:ext uri="{FF2B5EF4-FFF2-40B4-BE49-F238E27FC236}">
                <a16:creationId xmlns:a16="http://schemas.microsoft.com/office/drawing/2014/main" id="{EEE4BA12-52EA-48D3-9625-4183D72E6B03}"/>
              </a:ext>
            </a:extLst>
          </p:cNvPr>
          <p:cNvSpPr>
            <a:spLocks noGrp="1"/>
          </p:cNvSpPr>
          <p:nvPr/>
        </p:nvSpPr>
        <p:spPr>
          <a:xfrm>
            <a:off x="2914650" y="4572000"/>
            <a:ext cx="419100" cy="266700"/>
          </a:xfrm>
          <a:prstGeom prst="rect">
            <a:avLst/>
          </a:prstGeom>
          <a:noFill/>
          <a:ln w="0">
            <a:noFill/>
          </a:ln>
        </p:spPr>
        <p:txBody>
          <a:bodyPr wrap="square" lIns="0" tIns="0" rIns="0" bIns="0" anchor="ctr">
            <a:noAutofit/>
          </a:bodyPr>
          <a:lstStyle/>
          <a:p>
            <a:pPr algn="l">
              <a:lnSpc>
                <a:spcPct val="100000"/>
              </a:lnSpc>
              <a:buNone/>
              <a:defRPr sz="1275" b="1" i="0">
                <a:solidFill>
                  <a:srgbClr val="F4C95A"/>
                </a:solidFill>
                <a:latin typeface="Avenir Next"/>
                <a:ea typeface="Avenir Next"/>
                <a:cs typeface="Avenir Next"/>
              </a:defRPr>
            </a:pPr>
            <a:r>
              <a:rPr sz="1275" b="1" i="0">
                <a:solidFill>
                  <a:srgbClr val="F4C95A"/>
                </a:solidFill>
                <a:latin typeface="Avenir Next"/>
                <a:ea typeface="Avenir Next"/>
                <a:cs typeface="Avenir Next"/>
              </a:rPr>
              <a:t>02</a:t>
            </a:r>
          </a:p>
        </p:txBody>
      </p:sp>
      <p:sp>
        <p:nvSpPr>
          <p:cNvPr id="15" name="Rectangle 14">
            <a:extLst>
              <a:ext uri="{FF2B5EF4-FFF2-40B4-BE49-F238E27FC236}">
                <a16:creationId xmlns:a16="http://schemas.microsoft.com/office/drawing/2014/main" id="{75AEED87-260E-476F-BDDB-A8341F7A5275}"/>
              </a:ext>
            </a:extLst>
          </p:cNvPr>
          <p:cNvSpPr>
            <a:spLocks noGrp="1"/>
          </p:cNvSpPr>
          <p:nvPr/>
        </p:nvSpPr>
        <p:spPr>
          <a:xfrm>
            <a:off x="2914650" y="4914900"/>
            <a:ext cx="2000250" cy="590550"/>
          </a:xfrm>
          <a:prstGeom prst="rect">
            <a:avLst/>
          </a:prstGeom>
          <a:noFill/>
          <a:ln w="0">
            <a:noFill/>
          </a:ln>
        </p:spPr>
        <p:txBody>
          <a:bodyPr wrap="square" lIns="0" tIns="0" rIns="0" bIns="0" anchor="t">
            <a:normAutofit/>
          </a:bodyPr>
          <a:lstStyle/>
          <a:p>
            <a:pPr algn="l">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Each mapping states its limits</a:t>
            </a:r>
          </a:p>
        </p:txBody>
      </p:sp>
      <p:sp>
        <p:nvSpPr>
          <p:cNvPr id="16" name="Rectangle 15">
            <a:extLst>
              <a:ext uri="{FF2B5EF4-FFF2-40B4-BE49-F238E27FC236}">
                <a16:creationId xmlns:a16="http://schemas.microsoft.com/office/drawing/2014/main" id="{1FEA2B62-2730-4C5F-9A9E-DBCA3D745650}"/>
              </a:ext>
            </a:extLst>
          </p:cNvPr>
          <p:cNvSpPr>
            <a:spLocks noGrp="1"/>
          </p:cNvSpPr>
          <p:nvPr/>
        </p:nvSpPr>
        <p:spPr>
          <a:xfrm>
            <a:off x="5124450" y="4572000"/>
            <a:ext cx="419100" cy="266700"/>
          </a:xfrm>
          <a:prstGeom prst="rect">
            <a:avLst/>
          </a:prstGeom>
          <a:noFill/>
          <a:ln w="0">
            <a:noFill/>
          </a:ln>
        </p:spPr>
        <p:txBody>
          <a:bodyPr wrap="square" lIns="0" tIns="0" rIns="0" bIns="0" anchor="ctr">
            <a:noAutofit/>
          </a:bodyPr>
          <a:lstStyle/>
          <a:p>
            <a:pPr algn="l">
              <a:lnSpc>
                <a:spcPct val="100000"/>
              </a:lnSpc>
              <a:buNone/>
              <a:defRPr sz="1275" b="1" i="0">
                <a:solidFill>
                  <a:srgbClr val="8B5CF6"/>
                </a:solidFill>
                <a:latin typeface="Avenir Next"/>
                <a:ea typeface="Avenir Next"/>
                <a:cs typeface="Avenir Next"/>
              </a:defRPr>
            </a:pPr>
            <a:r>
              <a:rPr sz="1275" b="1" i="0">
                <a:solidFill>
                  <a:srgbClr val="8B5CF6"/>
                </a:solidFill>
                <a:latin typeface="Avenir Next"/>
                <a:ea typeface="Avenir Next"/>
                <a:cs typeface="Avenir Next"/>
              </a:rPr>
              <a:t>03</a:t>
            </a:r>
          </a:p>
        </p:txBody>
      </p:sp>
      <p:sp>
        <p:nvSpPr>
          <p:cNvPr id="17" name="Rectangle 16">
            <a:extLst>
              <a:ext uri="{FF2B5EF4-FFF2-40B4-BE49-F238E27FC236}">
                <a16:creationId xmlns:a16="http://schemas.microsoft.com/office/drawing/2014/main" id="{673DB431-DDFE-42CB-9CBC-FD2FFCDBA684}"/>
              </a:ext>
            </a:extLst>
          </p:cNvPr>
          <p:cNvSpPr>
            <a:spLocks noGrp="1"/>
          </p:cNvSpPr>
          <p:nvPr/>
        </p:nvSpPr>
        <p:spPr>
          <a:xfrm>
            <a:off x="5124450" y="4914900"/>
            <a:ext cx="2000250" cy="590550"/>
          </a:xfrm>
          <a:prstGeom prst="rect">
            <a:avLst/>
          </a:prstGeom>
          <a:noFill/>
          <a:ln w="0">
            <a:noFill/>
          </a:ln>
        </p:spPr>
        <p:txBody>
          <a:bodyPr wrap="square" lIns="0" tIns="0" rIns="0" bIns="0" anchor="t">
            <a:normAutofit/>
          </a:bodyPr>
          <a:lstStyle/>
          <a:p>
            <a:pPr algn="l">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Clinical or neural anchors</a:t>
            </a:r>
          </a:p>
        </p:txBody>
      </p:sp>
      <p:sp>
        <p:nvSpPr>
          <p:cNvPr id="18" name="Rectangle 17">
            <a:extLst>
              <a:ext uri="{FF2B5EF4-FFF2-40B4-BE49-F238E27FC236}">
                <a16:creationId xmlns:a16="http://schemas.microsoft.com/office/drawing/2014/main" id="{A516FFF1-AF63-4B6C-985C-DFF99A659B86}"/>
              </a:ext>
            </a:extLst>
          </p:cNvPr>
          <p:cNvSpPr>
            <a:spLocks noGrp="1"/>
          </p:cNvSpPr>
          <p:nvPr/>
        </p:nvSpPr>
        <p:spPr>
          <a:xfrm>
            <a:off x="7334250" y="4572000"/>
            <a:ext cx="419100" cy="266700"/>
          </a:xfrm>
          <a:prstGeom prst="rect">
            <a:avLst/>
          </a:prstGeom>
          <a:noFill/>
          <a:ln w="0">
            <a:noFill/>
          </a:ln>
        </p:spPr>
        <p:txBody>
          <a:bodyPr wrap="square" lIns="0" tIns="0" rIns="0" bIns="0" anchor="ctr">
            <a:noAutofit/>
          </a:bodyPr>
          <a:lstStyle/>
          <a:p>
            <a:pPr algn="l">
              <a:lnSpc>
                <a:spcPct val="100000"/>
              </a:lnSpc>
              <a:buNone/>
              <a:defRPr sz="1275" b="1" i="0">
                <a:solidFill>
                  <a:srgbClr val="C73B56"/>
                </a:solidFill>
                <a:latin typeface="Avenir Next"/>
                <a:ea typeface="Avenir Next"/>
                <a:cs typeface="Avenir Next"/>
              </a:defRPr>
            </a:pPr>
            <a:r>
              <a:rPr sz="1275" b="1" i="0">
                <a:solidFill>
                  <a:srgbClr val="C73B56"/>
                </a:solidFill>
                <a:latin typeface="Avenir Next"/>
                <a:ea typeface="Avenir Next"/>
                <a:cs typeface="Avenir Next"/>
              </a:rPr>
              <a:t>04</a:t>
            </a:r>
          </a:p>
        </p:txBody>
      </p:sp>
      <p:sp>
        <p:nvSpPr>
          <p:cNvPr id="19" name="Rectangle 18">
            <a:extLst>
              <a:ext uri="{FF2B5EF4-FFF2-40B4-BE49-F238E27FC236}">
                <a16:creationId xmlns:a16="http://schemas.microsoft.com/office/drawing/2014/main" id="{15593BB0-30FF-4D96-B824-E33753373776}"/>
              </a:ext>
            </a:extLst>
          </p:cNvPr>
          <p:cNvSpPr>
            <a:spLocks noGrp="1"/>
          </p:cNvSpPr>
          <p:nvPr/>
        </p:nvSpPr>
        <p:spPr>
          <a:xfrm>
            <a:off x="7334250" y="4914900"/>
            <a:ext cx="2000250" cy="590550"/>
          </a:xfrm>
          <a:prstGeom prst="rect">
            <a:avLst/>
          </a:prstGeom>
          <a:noFill/>
          <a:ln w="0">
            <a:noFill/>
          </a:ln>
        </p:spPr>
        <p:txBody>
          <a:bodyPr wrap="square" lIns="0" tIns="0" rIns="0" bIns="0" anchor="t">
            <a:normAutofit/>
          </a:bodyPr>
          <a:lstStyle/>
          <a:p>
            <a:pPr algn="l">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A defined procedure and outcome</a:t>
            </a:r>
          </a:p>
        </p:txBody>
      </p:sp>
      <p:sp>
        <p:nvSpPr>
          <p:cNvPr id="20" name="Rectangle 19">
            <a:extLst>
              <a:ext uri="{FF2B5EF4-FFF2-40B4-BE49-F238E27FC236}">
                <a16:creationId xmlns:a16="http://schemas.microsoft.com/office/drawing/2014/main" id="{327879F2-6C9C-498A-9696-C1CC275DAFBB}"/>
              </a:ext>
            </a:extLst>
          </p:cNvPr>
          <p:cNvSpPr>
            <a:spLocks noGrp="1"/>
          </p:cNvSpPr>
          <p:nvPr/>
        </p:nvSpPr>
        <p:spPr>
          <a:xfrm>
            <a:off x="9544050" y="4572000"/>
            <a:ext cx="419100" cy="266700"/>
          </a:xfrm>
          <a:prstGeom prst="rect">
            <a:avLst/>
          </a:prstGeom>
          <a:noFill/>
          <a:ln w="0">
            <a:noFill/>
          </a:ln>
        </p:spPr>
        <p:txBody>
          <a:bodyPr wrap="square" lIns="0" tIns="0" rIns="0" bIns="0" anchor="ctr">
            <a:noAutofit/>
          </a:bodyPr>
          <a:lstStyle/>
          <a:p>
            <a:pPr algn="l">
              <a:lnSpc>
                <a:spcPct val="100000"/>
              </a:lnSpc>
              <a:buNone/>
              <a:defRPr sz="1275" b="1" i="0">
                <a:solidFill>
                  <a:srgbClr val="18A7A7"/>
                </a:solidFill>
                <a:latin typeface="Avenir Next"/>
                <a:ea typeface="Avenir Next"/>
                <a:cs typeface="Avenir Next"/>
              </a:defRPr>
            </a:pPr>
            <a:r>
              <a:rPr sz="1275" b="1" i="0">
                <a:solidFill>
                  <a:srgbClr val="18A7A7"/>
                </a:solidFill>
                <a:latin typeface="Avenir Next"/>
                <a:ea typeface="Avenir Next"/>
                <a:cs typeface="Avenir Next"/>
              </a:rPr>
              <a:t>05</a:t>
            </a:r>
          </a:p>
        </p:txBody>
      </p:sp>
      <p:sp>
        <p:nvSpPr>
          <p:cNvPr id="21" name="Rectangle 20">
            <a:extLst>
              <a:ext uri="{FF2B5EF4-FFF2-40B4-BE49-F238E27FC236}">
                <a16:creationId xmlns:a16="http://schemas.microsoft.com/office/drawing/2014/main" id="{0CE1261F-6FE3-4500-B710-95BBCC8AC8F8}"/>
              </a:ext>
            </a:extLst>
          </p:cNvPr>
          <p:cNvSpPr>
            <a:spLocks noGrp="1"/>
          </p:cNvSpPr>
          <p:nvPr/>
        </p:nvSpPr>
        <p:spPr>
          <a:xfrm>
            <a:off x="9544050" y="4914900"/>
            <a:ext cx="2000250" cy="590550"/>
          </a:xfrm>
          <a:prstGeom prst="rect">
            <a:avLst/>
          </a:prstGeom>
          <a:noFill/>
          <a:ln w="0">
            <a:noFill/>
          </a:ln>
        </p:spPr>
        <p:txBody>
          <a:bodyPr wrap="square" lIns="0" tIns="0" rIns="0" bIns="0" anchor="t">
            <a:normAutofit/>
          </a:bodyPr>
          <a:lstStyle/>
          <a:p>
            <a:pPr algn="l">
              <a:lnSpc>
                <a:spcPct val="100000"/>
              </a:lnSpc>
              <a:buNone/>
              <a:defRPr sz="1350" b="1" i="0">
                <a:solidFill>
                  <a:srgbClr val="F5F1DF"/>
                </a:solidFill>
                <a:latin typeface="Avenir Next"/>
                <a:ea typeface="Avenir Next"/>
                <a:cs typeface="Avenir Next"/>
              </a:defRPr>
            </a:pPr>
            <a:r>
              <a:rPr sz="1350" b="1" i="0">
                <a:solidFill>
                  <a:srgbClr val="F5F1DF"/>
                </a:solidFill>
                <a:latin typeface="Avenir Next"/>
                <a:ea typeface="Avenir Next"/>
                <a:cs typeface="Avenir Next"/>
              </a:rPr>
              <a:t>Cultural integrity</a:t>
            </a:r>
          </a:p>
        </p:txBody>
      </p:sp>
      <p:sp>
        <p:nvSpPr>
          <p:cNvPr id="22" name="Straight Connector 21">
            <a:extLst>
              <a:ext uri="{FF2B5EF4-FFF2-40B4-BE49-F238E27FC236}">
                <a16:creationId xmlns:a16="http://schemas.microsoft.com/office/drawing/2014/main" id="{AD8C0BAB-5B3A-4463-91A9-6652DDF37934}"/>
              </a:ext>
            </a:extLst>
          </p:cNvPr>
          <p:cNvSpPr>
            <a:spLocks noGrp="1"/>
          </p:cNvSpPr>
          <p:nvPr/>
        </p:nvSpPr>
        <p:spPr>
          <a:xfrm>
            <a:off x="571500" y="6419850"/>
            <a:ext cx="11049000" cy="0"/>
          </a:xfrm>
          <a:prstGeom prst="line">
            <a:avLst/>
          </a:prstGeom>
          <a:noFill/>
          <a:ln w="9525">
            <a:solidFill>
              <a:srgbClr val="25415A"/>
            </a:solidFill>
            <a:prstDash val="solid"/>
          </a:ln>
        </p:spPr>
        <p:txBody>
          <a:bodyPr/>
          <a:lstStyle/>
          <a:p>
            <a:endParaRPr lang="en-US"/>
          </a:p>
        </p:txBody>
      </p:sp>
      <p:sp>
        <p:nvSpPr>
          <p:cNvPr id="23" name="Rectangle 22">
            <a:extLst>
              <a:ext uri="{FF2B5EF4-FFF2-40B4-BE49-F238E27FC236}">
                <a16:creationId xmlns:a16="http://schemas.microsoft.com/office/drawing/2014/main" id="{0B7C19D5-047A-4FE6-879B-F8592E1D86CD}"/>
              </a:ext>
            </a:extLst>
          </p:cNvPr>
          <p:cNvSpPr>
            <a:spLocks noGrp="1"/>
          </p:cNvSpPr>
          <p:nvPr/>
        </p:nvSpPr>
        <p:spPr>
          <a:xfrm>
            <a:off x="571500" y="6515100"/>
            <a:ext cx="9906000" cy="219075"/>
          </a:xfrm>
          <a:prstGeom prst="rect">
            <a:avLst/>
          </a:prstGeom>
          <a:noFill/>
          <a:ln w="0">
            <a:noFill/>
          </a:ln>
        </p:spPr>
        <p:txBody>
          <a:bodyPr wrap="square" lIns="0" tIns="0" rIns="0" bIns="0" anchor="ctr">
            <a:noAutofit/>
          </a:bodyPr>
          <a:lstStyle/>
          <a:p>
            <a:pPr algn="l">
              <a:lnSpc>
                <a:spcPct val="100000"/>
              </a:lnSpc>
              <a:buNone/>
              <a:defRPr sz="938" b="0" i="0">
                <a:solidFill>
                  <a:srgbClr val="9FB0C0"/>
                </a:solidFill>
                <a:latin typeface="Avenir Next"/>
                <a:ea typeface="Avenir Next"/>
                <a:cs typeface="Avenir Next"/>
              </a:defRPr>
            </a:pPr>
            <a:r>
              <a:rPr sz="938" b="0" i="0">
                <a:solidFill>
                  <a:srgbClr val="9FB0C0"/>
                </a:solidFill>
                <a:latin typeface="Avenir Next"/>
                <a:ea typeface="Avenir Next"/>
                <a:cs typeface="Avenir Next"/>
              </a:rPr>
              <a:t>Source: Gallardo (2026), Section 5</a:t>
            </a:r>
          </a:p>
        </p:txBody>
      </p:sp>
      <p:sp>
        <p:nvSpPr>
          <p:cNvPr id="24" name="Rectangle 23">
            <a:extLst>
              <a:ext uri="{FF2B5EF4-FFF2-40B4-BE49-F238E27FC236}">
                <a16:creationId xmlns:a16="http://schemas.microsoft.com/office/drawing/2014/main" id="{FB9D2FC3-EC48-4FAA-A001-4AD10EB69529}"/>
              </a:ext>
            </a:extLst>
          </p:cNvPr>
          <p:cNvSpPr>
            <a:spLocks noGrp="1"/>
          </p:cNvSpPr>
          <p:nvPr/>
        </p:nvSpPr>
        <p:spPr>
          <a:xfrm>
            <a:off x="10953750" y="6486525"/>
            <a:ext cx="666750" cy="238125"/>
          </a:xfrm>
          <a:prstGeom prst="rect">
            <a:avLst/>
          </a:prstGeom>
          <a:noFill/>
          <a:ln w="0">
            <a:noFill/>
          </a:ln>
        </p:spPr>
        <p:txBody>
          <a:bodyPr wrap="square" lIns="0" tIns="0" rIns="0" bIns="0" anchor="ctr">
            <a:noAutofit/>
          </a:bodyPr>
          <a:lstStyle/>
          <a:p>
            <a:pPr algn="r">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07</a:t>
            </a:r>
          </a:p>
        </p:txBody>
      </p:sp>
    </p:spTree>
    <p:extLst>
      <p:ext uri="{BB962C8B-B14F-4D97-AF65-F5344CB8AC3E}">
        <p14:creationId xmlns:p14="http://schemas.microsoft.com/office/powerpoint/2010/main" val="104394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20D1D"/>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8D05AC80-7EF5-46F1-B77F-2CA598F985F9}"/>
              </a:ext>
            </a:extLst>
          </p:cNvPr>
          <p:cNvSpPr>
            <a:spLocks noGrp="1"/>
          </p:cNvSpPr>
          <p:nvPr/>
        </p:nvSpPr>
        <p:spPr>
          <a:xfrm>
            <a:off x="571500" y="381000"/>
            <a:ext cx="10763250" cy="590550"/>
          </a:xfrm>
          <a:prstGeom prst="rect">
            <a:avLst/>
          </a:prstGeom>
          <a:noFill/>
          <a:ln w="0">
            <a:noFill/>
          </a:ln>
        </p:spPr>
        <p:txBody>
          <a:bodyPr wrap="square" lIns="0" tIns="0" rIns="0" bIns="0" anchor="ctr">
            <a:noAutofit/>
          </a:bodyPr>
          <a:lstStyle/>
          <a:p>
            <a:pPr algn="l">
              <a:lnSpc>
                <a:spcPct val="100000"/>
              </a:lnSpc>
              <a:buNone/>
              <a:defRPr sz="2850" b="1" i="0">
                <a:solidFill>
                  <a:srgbClr val="F5F1DF"/>
                </a:solidFill>
                <a:latin typeface="Avenir Next"/>
                <a:ea typeface="Avenir Next"/>
                <a:cs typeface="Avenir Next"/>
              </a:defRPr>
            </a:pPr>
            <a:r>
              <a:rPr sz="2850" b="1" i="0">
                <a:solidFill>
                  <a:srgbClr val="F5F1DF"/>
                </a:solidFill>
                <a:latin typeface="Avenir Next"/>
                <a:ea typeface="Avenir Next"/>
                <a:cs typeface="Avenir Next"/>
              </a:rPr>
              <a:t>Four proposed functional bridges</a:t>
            </a:r>
          </a:p>
        </p:txBody>
      </p:sp>
      <p:sp>
        <p:nvSpPr>
          <p:cNvPr id="2" name="Straight Connector 1">
            <a:extLst>
              <a:ext uri="{FF2B5EF4-FFF2-40B4-BE49-F238E27FC236}">
                <a16:creationId xmlns:a16="http://schemas.microsoft.com/office/drawing/2014/main" id="{8C6B5DBB-DBF0-4246-B778-DAAA9D484191}"/>
              </a:ext>
            </a:extLst>
          </p:cNvPr>
          <p:cNvSpPr>
            <a:spLocks noGrp="1"/>
          </p:cNvSpPr>
          <p:nvPr/>
        </p:nvSpPr>
        <p:spPr>
          <a:xfrm>
            <a:off x="571500" y="1028700"/>
            <a:ext cx="838200" cy="0"/>
          </a:xfrm>
          <a:prstGeom prst="line">
            <a:avLst/>
          </a:prstGeom>
          <a:noFill/>
          <a:ln w="38100">
            <a:solidFill>
              <a:srgbClr val="F4C95A"/>
            </a:solidFill>
            <a:prstDash val="solid"/>
          </a:ln>
        </p:spPr>
        <p:txBody>
          <a:bodyPr/>
          <a:lstStyle/>
          <a:p>
            <a:endParaRPr lang="en-US"/>
          </a:p>
        </p:txBody>
      </p:sp>
      <p:sp>
        <p:nvSpPr>
          <p:cNvPr id="3" name="Rectangle 2">
            <a:extLst>
              <a:ext uri="{FF2B5EF4-FFF2-40B4-BE49-F238E27FC236}">
                <a16:creationId xmlns:a16="http://schemas.microsoft.com/office/drawing/2014/main" id="{7AD5434B-AE76-4D1A-8648-C64AA7473DF6}"/>
              </a:ext>
            </a:extLst>
          </p:cNvPr>
          <p:cNvSpPr>
            <a:spLocks noGrp="1"/>
          </p:cNvSpPr>
          <p:nvPr/>
        </p:nvSpPr>
        <p:spPr>
          <a:xfrm>
            <a:off x="800100" y="1276350"/>
            <a:ext cx="2476500" cy="266700"/>
          </a:xfrm>
          <a:prstGeom prst="rect">
            <a:avLst/>
          </a:prstGeom>
          <a:noFill/>
          <a:ln w="0">
            <a:noFill/>
          </a:ln>
        </p:spPr>
        <p:txBody>
          <a:bodyPr wrap="square" lIns="0" tIns="0" rIns="0" bIns="0" anchor="ctr">
            <a:noAutofit/>
          </a:bodyPr>
          <a:lstStyle/>
          <a:p>
            <a:pPr algn="l">
              <a:lnSpc>
                <a:spcPct val="100000"/>
              </a:lnSpc>
              <a:buNone/>
              <a:defRPr sz="1200" b="1" i="0">
                <a:solidFill>
                  <a:srgbClr val="18A7A7"/>
                </a:solidFill>
                <a:latin typeface="Avenir Next"/>
                <a:ea typeface="Avenir Next"/>
                <a:cs typeface="Avenir Next"/>
              </a:defRPr>
            </a:pPr>
            <a:r>
              <a:rPr sz="1200" b="1" i="0">
                <a:solidFill>
                  <a:srgbClr val="18A7A7"/>
                </a:solidFill>
                <a:latin typeface="Avenir Next"/>
                <a:ea typeface="Avenir Next"/>
                <a:cs typeface="Avenir Next"/>
              </a:rPr>
              <a:t>Yoga Vāsiṣṭha</a:t>
            </a:r>
          </a:p>
        </p:txBody>
      </p:sp>
      <p:sp>
        <p:nvSpPr>
          <p:cNvPr id="4" name="Rectangle 3">
            <a:extLst>
              <a:ext uri="{FF2B5EF4-FFF2-40B4-BE49-F238E27FC236}">
                <a16:creationId xmlns:a16="http://schemas.microsoft.com/office/drawing/2014/main" id="{B0E483F1-7782-4046-A094-643E38A06CFF}"/>
              </a:ext>
            </a:extLst>
          </p:cNvPr>
          <p:cNvSpPr>
            <a:spLocks noGrp="1"/>
          </p:cNvSpPr>
          <p:nvPr/>
        </p:nvSpPr>
        <p:spPr>
          <a:xfrm>
            <a:off x="4438650" y="1276350"/>
            <a:ext cx="2571750" cy="266700"/>
          </a:xfrm>
          <a:prstGeom prst="rect">
            <a:avLst/>
          </a:prstGeom>
          <a:noFill/>
          <a:ln w="0">
            <a:noFill/>
          </a:ln>
        </p:spPr>
        <p:txBody>
          <a:bodyPr wrap="square" lIns="0" tIns="0" rIns="0" bIns="0" anchor="ctr">
            <a:noAutofit/>
          </a:bodyPr>
          <a:lstStyle/>
          <a:p>
            <a:pPr algn="l">
              <a:lnSpc>
                <a:spcPct val="100000"/>
              </a:lnSpc>
              <a:buNone/>
              <a:defRPr sz="1200" b="1" i="0">
                <a:solidFill>
                  <a:srgbClr val="C73B56"/>
                </a:solidFill>
                <a:latin typeface="Avenir Next"/>
                <a:ea typeface="Avenir Next"/>
                <a:cs typeface="Avenir Next"/>
              </a:defRPr>
            </a:pPr>
            <a:r>
              <a:rPr sz="1200" b="1" i="0">
                <a:solidFill>
                  <a:srgbClr val="C73B56"/>
                </a:solidFill>
                <a:latin typeface="Avenir Next"/>
                <a:ea typeface="Avenir Next"/>
                <a:cs typeface="Avenir Next"/>
              </a:rPr>
              <a:t>Clinical science</a:t>
            </a:r>
          </a:p>
        </p:txBody>
      </p:sp>
      <p:sp>
        <p:nvSpPr>
          <p:cNvPr id="5" name="Rectangle 4">
            <a:extLst>
              <a:ext uri="{FF2B5EF4-FFF2-40B4-BE49-F238E27FC236}">
                <a16:creationId xmlns:a16="http://schemas.microsoft.com/office/drawing/2014/main" id="{437F57CC-F8C2-47A0-8678-9D6DA4C6AC47}"/>
              </a:ext>
            </a:extLst>
          </p:cNvPr>
          <p:cNvSpPr>
            <a:spLocks noGrp="1"/>
          </p:cNvSpPr>
          <p:nvPr/>
        </p:nvSpPr>
        <p:spPr>
          <a:xfrm>
            <a:off x="7334250" y="1276350"/>
            <a:ext cx="4000500" cy="266700"/>
          </a:xfrm>
          <a:prstGeom prst="rect">
            <a:avLst/>
          </a:prstGeom>
          <a:noFill/>
          <a:ln w="0">
            <a:noFill/>
          </a:ln>
        </p:spPr>
        <p:txBody>
          <a:bodyPr wrap="square" lIns="0" tIns="0" rIns="0" bIns="0" anchor="ctr">
            <a:noAutofit/>
          </a:bodyPr>
          <a:lstStyle/>
          <a:p>
            <a:pPr algn="l">
              <a:lnSpc>
                <a:spcPct val="100000"/>
              </a:lnSpc>
              <a:buNone/>
              <a:defRPr sz="1200" b="1" i="0">
                <a:solidFill>
                  <a:srgbClr val="8B5CF6"/>
                </a:solidFill>
                <a:latin typeface="Avenir Next"/>
                <a:ea typeface="Avenir Next"/>
                <a:cs typeface="Avenir Next"/>
              </a:defRPr>
            </a:pPr>
            <a:r>
              <a:rPr sz="1200" b="1" i="0">
                <a:solidFill>
                  <a:srgbClr val="8B5CF6"/>
                </a:solidFill>
                <a:latin typeface="Avenir Next"/>
                <a:ea typeface="Avenir Next"/>
                <a:cs typeface="Avenir Next"/>
              </a:rPr>
              <a:t>Proposed functional bridge</a:t>
            </a:r>
          </a:p>
        </p:txBody>
      </p:sp>
      <p:sp>
        <p:nvSpPr>
          <p:cNvPr id="6" name="Straight Connector 5">
            <a:extLst>
              <a:ext uri="{FF2B5EF4-FFF2-40B4-BE49-F238E27FC236}">
                <a16:creationId xmlns:a16="http://schemas.microsoft.com/office/drawing/2014/main" id="{46444245-DC06-4DB6-AFE0-D191DA3BC559}"/>
              </a:ext>
            </a:extLst>
          </p:cNvPr>
          <p:cNvSpPr>
            <a:spLocks noGrp="1"/>
          </p:cNvSpPr>
          <p:nvPr/>
        </p:nvSpPr>
        <p:spPr>
          <a:xfrm>
            <a:off x="704850" y="1638300"/>
            <a:ext cx="10629900" cy="0"/>
          </a:xfrm>
          <a:prstGeom prst="line">
            <a:avLst/>
          </a:prstGeom>
          <a:noFill/>
          <a:ln w="9525">
            <a:solidFill>
              <a:srgbClr val="31506B"/>
            </a:solidFill>
            <a:prstDash val="solid"/>
          </a:ln>
        </p:spPr>
        <p:txBody>
          <a:bodyPr/>
          <a:lstStyle/>
          <a:p>
            <a:endParaRPr lang="en-US"/>
          </a:p>
        </p:txBody>
      </p:sp>
      <p:sp>
        <p:nvSpPr>
          <p:cNvPr id="7" name="Rectangle 6">
            <a:extLst>
              <a:ext uri="{FF2B5EF4-FFF2-40B4-BE49-F238E27FC236}">
                <a16:creationId xmlns:a16="http://schemas.microsoft.com/office/drawing/2014/main" id="{1674EB66-C8B1-4455-AA32-BD73256DE5B9}"/>
              </a:ext>
            </a:extLst>
          </p:cNvPr>
          <p:cNvSpPr>
            <a:spLocks noGrp="1"/>
          </p:cNvSpPr>
          <p:nvPr/>
        </p:nvSpPr>
        <p:spPr>
          <a:xfrm>
            <a:off x="800100" y="1943100"/>
            <a:ext cx="2476500" cy="304800"/>
          </a:xfrm>
          <a:prstGeom prst="rect">
            <a:avLst/>
          </a:prstGeom>
          <a:noFill/>
          <a:ln w="0">
            <a:noFill/>
          </a:ln>
        </p:spPr>
        <p:txBody>
          <a:bodyPr wrap="square" lIns="0" tIns="0" rIns="0" bIns="0" anchor="ctr">
            <a:noAutofit/>
          </a:bodyPr>
          <a:lstStyle/>
          <a:p>
            <a:pPr algn="l">
              <a:lnSpc>
                <a:spcPct val="100000"/>
              </a:lnSpc>
              <a:buNone/>
              <a:defRPr sz="1800" b="1" i="1">
                <a:solidFill>
                  <a:srgbClr val="18A7A7"/>
                </a:solidFill>
                <a:latin typeface="Avenir Next"/>
                <a:ea typeface="Avenir Next"/>
                <a:cs typeface="Avenir Next"/>
              </a:defRPr>
            </a:pPr>
            <a:r>
              <a:rPr sz="1800" b="1" i="1">
                <a:solidFill>
                  <a:srgbClr val="18A7A7"/>
                </a:solidFill>
                <a:latin typeface="Avenir Next"/>
                <a:ea typeface="Avenir Next"/>
                <a:cs typeface="Avenir Next"/>
              </a:rPr>
              <a:t>māyā / saṅkalpa</a:t>
            </a:r>
          </a:p>
        </p:txBody>
      </p:sp>
      <p:sp>
        <p:nvSpPr>
          <p:cNvPr id="8" name="Straight Connector 7">
            <a:extLst>
              <a:ext uri="{FF2B5EF4-FFF2-40B4-BE49-F238E27FC236}">
                <a16:creationId xmlns:a16="http://schemas.microsoft.com/office/drawing/2014/main" id="{00F386BE-8BFE-4801-B64F-636EE068916A}"/>
              </a:ext>
            </a:extLst>
          </p:cNvPr>
          <p:cNvSpPr>
            <a:spLocks noGrp="1"/>
          </p:cNvSpPr>
          <p:nvPr/>
        </p:nvSpPr>
        <p:spPr>
          <a:xfrm>
            <a:off x="3429000" y="2095500"/>
            <a:ext cx="819150" cy="0"/>
          </a:xfrm>
          <a:prstGeom prst="line">
            <a:avLst/>
          </a:prstGeom>
          <a:noFill/>
          <a:ln w="19050">
            <a:solidFill>
              <a:srgbClr val="18A7A7"/>
            </a:solidFill>
            <a:prstDash val="solid"/>
          </a:ln>
        </p:spPr>
        <p:txBody>
          <a:bodyPr/>
          <a:lstStyle/>
          <a:p>
            <a:endParaRPr lang="en-US"/>
          </a:p>
        </p:txBody>
      </p:sp>
      <p:sp>
        <p:nvSpPr>
          <p:cNvPr id="9" name="Rectangle 8">
            <a:extLst>
              <a:ext uri="{FF2B5EF4-FFF2-40B4-BE49-F238E27FC236}">
                <a16:creationId xmlns:a16="http://schemas.microsoft.com/office/drawing/2014/main" id="{CC73AFC6-6893-4A0D-8CF6-253EBBF3E901}"/>
              </a:ext>
            </a:extLst>
          </p:cNvPr>
          <p:cNvSpPr>
            <a:spLocks noGrp="1"/>
          </p:cNvSpPr>
          <p:nvPr/>
        </p:nvSpPr>
        <p:spPr>
          <a:xfrm>
            <a:off x="4438650" y="1943100"/>
            <a:ext cx="2571750" cy="304800"/>
          </a:xfrm>
          <a:prstGeom prst="rect">
            <a:avLst/>
          </a:prstGeom>
          <a:noFill/>
          <a:ln w="0">
            <a:noFill/>
          </a:ln>
        </p:spPr>
        <p:txBody>
          <a:bodyPr wrap="square" lIns="0" tIns="0" rIns="0" bIns="0" anchor="ctr">
            <a:noAutofit/>
          </a:bodyPr>
          <a:lstStyle/>
          <a:p>
            <a:pPr algn="l">
              <a:lnSpc>
                <a:spcPct val="100000"/>
              </a:lnSpc>
              <a:buNone/>
              <a:defRPr sz="1800" b="1" i="0">
                <a:solidFill>
                  <a:srgbClr val="F5F1DF"/>
                </a:solidFill>
                <a:latin typeface="Avenir Next"/>
                <a:ea typeface="Avenir Next"/>
                <a:cs typeface="Avenir Next"/>
              </a:defRPr>
            </a:pPr>
            <a:r>
              <a:rPr sz="1800" b="1" i="0">
                <a:solidFill>
                  <a:srgbClr val="F5F1DF"/>
                </a:solidFill>
                <a:latin typeface="Avenir Next"/>
                <a:ea typeface="Avenir Next"/>
                <a:cs typeface="Avenir Next"/>
              </a:rPr>
              <a:t>Constructed experience</a:t>
            </a:r>
          </a:p>
        </p:txBody>
      </p:sp>
      <p:sp>
        <p:nvSpPr>
          <p:cNvPr id="10" name="Rectangle 9">
            <a:extLst>
              <a:ext uri="{FF2B5EF4-FFF2-40B4-BE49-F238E27FC236}">
                <a16:creationId xmlns:a16="http://schemas.microsoft.com/office/drawing/2014/main" id="{3AE0B3E1-A59A-4C42-95DD-403ED512C0C6}"/>
              </a:ext>
            </a:extLst>
          </p:cNvPr>
          <p:cNvSpPr>
            <a:spLocks noGrp="1"/>
          </p:cNvSpPr>
          <p:nvPr/>
        </p:nvSpPr>
        <p:spPr>
          <a:xfrm>
            <a:off x="7334250" y="1924050"/>
            <a:ext cx="4000500" cy="400050"/>
          </a:xfrm>
          <a:prstGeom prst="rect">
            <a:avLst/>
          </a:prstGeom>
          <a:noFill/>
          <a:ln w="0">
            <a:noFill/>
          </a:ln>
        </p:spPr>
        <p:txBody>
          <a:bodyPr wrap="square" lIns="0" tIns="0" rIns="0" bIns="0" anchor="ctr">
            <a:normAutofit/>
          </a:bodyPr>
          <a:lstStyle/>
          <a:p>
            <a:pPr algn="l">
              <a:lnSpc>
                <a:spcPct val="100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Models of the world actively shape perception and can be revised.</a:t>
            </a:r>
          </a:p>
        </p:txBody>
      </p:sp>
      <p:sp>
        <p:nvSpPr>
          <p:cNvPr id="11" name="Rectangle 10">
            <a:extLst>
              <a:ext uri="{FF2B5EF4-FFF2-40B4-BE49-F238E27FC236}">
                <a16:creationId xmlns:a16="http://schemas.microsoft.com/office/drawing/2014/main" id="{8828F5B2-FE25-45FC-BFD6-C03AAA49ECE8}"/>
              </a:ext>
            </a:extLst>
          </p:cNvPr>
          <p:cNvSpPr>
            <a:spLocks noGrp="1"/>
          </p:cNvSpPr>
          <p:nvPr/>
        </p:nvSpPr>
        <p:spPr>
          <a:xfrm>
            <a:off x="800100" y="2895600"/>
            <a:ext cx="2476500" cy="304800"/>
          </a:xfrm>
          <a:prstGeom prst="rect">
            <a:avLst/>
          </a:prstGeom>
          <a:noFill/>
          <a:ln w="0">
            <a:noFill/>
          </a:ln>
        </p:spPr>
        <p:txBody>
          <a:bodyPr wrap="square" lIns="0" tIns="0" rIns="0" bIns="0" anchor="ctr">
            <a:noAutofit/>
          </a:bodyPr>
          <a:lstStyle/>
          <a:p>
            <a:pPr algn="l">
              <a:lnSpc>
                <a:spcPct val="100000"/>
              </a:lnSpc>
              <a:buNone/>
              <a:defRPr sz="1800" b="1" i="1">
                <a:solidFill>
                  <a:srgbClr val="F4C95A"/>
                </a:solidFill>
                <a:latin typeface="Avenir Next"/>
                <a:ea typeface="Avenir Next"/>
                <a:cs typeface="Avenir Next"/>
              </a:defRPr>
            </a:pPr>
            <a:r>
              <a:rPr sz="1800" b="1" i="1">
                <a:solidFill>
                  <a:srgbClr val="F4C95A"/>
                </a:solidFill>
                <a:latin typeface="Avenir Next"/>
                <a:ea typeface="Avenir Next"/>
                <a:cs typeface="Avenir Next"/>
              </a:rPr>
              <a:t>bhāvanā</a:t>
            </a:r>
          </a:p>
        </p:txBody>
      </p:sp>
      <p:sp>
        <p:nvSpPr>
          <p:cNvPr id="12" name="Straight Connector 11">
            <a:extLst>
              <a:ext uri="{FF2B5EF4-FFF2-40B4-BE49-F238E27FC236}">
                <a16:creationId xmlns:a16="http://schemas.microsoft.com/office/drawing/2014/main" id="{CC04E216-A13D-4F18-8A93-B7B8710E6A1D}"/>
              </a:ext>
            </a:extLst>
          </p:cNvPr>
          <p:cNvSpPr>
            <a:spLocks noGrp="1"/>
          </p:cNvSpPr>
          <p:nvPr/>
        </p:nvSpPr>
        <p:spPr>
          <a:xfrm>
            <a:off x="3429000" y="3048000"/>
            <a:ext cx="819150" cy="0"/>
          </a:xfrm>
          <a:prstGeom prst="line">
            <a:avLst/>
          </a:prstGeom>
          <a:noFill/>
          <a:ln w="19050">
            <a:solidFill>
              <a:srgbClr val="F4C95A"/>
            </a:solidFill>
            <a:prstDash val="solid"/>
          </a:ln>
        </p:spPr>
        <p:txBody>
          <a:bodyPr/>
          <a:lstStyle/>
          <a:p>
            <a:endParaRPr lang="en-US"/>
          </a:p>
        </p:txBody>
      </p:sp>
      <p:sp>
        <p:nvSpPr>
          <p:cNvPr id="13" name="Rectangle 12">
            <a:extLst>
              <a:ext uri="{FF2B5EF4-FFF2-40B4-BE49-F238E27FC236}">
                <a16:creationId xmlns:a16="http://schemas.microsoft.com/office/drawing/2014/main" id="{15F3881F-A388-4748-BCCF-31CFC9C5F90E}"/>
              </a:ext>
            </a:extLst>
          </p:cNvPr>
          <p:cNvSpPr>
            <a:spLocks noGrp="1"/>
          </p:cNvSpPr>
          <p:nvPr/>
        </p:nvSpPr>
        <p:spPr>
          <a:xfrm>
            <a:off x="4438650" y="2895600"/>
            <a:ext cx="2571750" cy="304800"/>
          </a:xfrm>
          <a:prstGeom prst="rect">
            <a:avLst/>
          </a:prstGeom>
          <a:noFill/>
          <a:ln w="0">
            <a:noFill/>
          </a:ln>
        </p:spPr>
        <p:txBody>
          <a:bodyPr wrap="square" lIns="0" tIns="0" rIns="0" bIns="0" anchor="ctr">
            <a:noAutofit/>
          </a:bodyPr>
          <a:lstStyle/>
          <a:p>
            <a:pPr algn="l">
              <a:lnSpc>
                <a:spcPct val="100000"/>
              </a:lnSpc>
              <a:buNone/>
              <a:defRPr sz="1800" b="1" i="0">
                <a:solidFill>
                  <a:srgbClr val="F5F1DF"/>
                </a:solidFill>
                <a:latin typeface="Avenir Next"/>
                <a:ea typeface="Avenir Next"/>
                <a:cs typeface="Avenir Next"/>
              </a:defRPr>
            </a:pPr>
            <a:r>
              <a:rPr sz="1800" b="1" i="0">
                <a:solidFill>
                  <a:srgbClr val="F5F1DF"/>
                </a:solidFill>
                <a:latin typeface="Avenir Next"/>
                <a:ea typeface="Avenir Next"/>
                <a:cs typeface="Avenir Next"/>
              </a:rPr>
              <a:t>Absorption</a:t>
            </a:r>
          </a:p>
        </p:txBody>
      </p:sp>
      <p:sp>
        <p:nvSpPr>
          <p:cNvPr id="14" name="Rectangle 13">
            <a:extLst>
              <a:ext uri="{FF2B5EF4-FFF2-40B4-BE49-F238E27FC236}">
                <a16:creationId xmlns:a16="http://schemas.microsoft.com/office/drawing/2014/main" id="{74451E0E-A346-42CE-A94C-85243F40ADB5}"/>
              </a:ext>
            </a:extLst>
          </p:cNvPr>
          <p:cNvSpPr>
            <a:spLocks noGrp="1"/>
          </p:cNvSpPr>
          <p:nvPr/>
        </p:nvSpPr>
        <p:spPr>
          <a:xfrm>
            <a:off x="7334250" y="2876550"/>
            <a:ext cx="4000500" cy="400050"/>
          </a:xfrm>
          <a:prstGeom prst="rect">
            <a:avLst/>
          </a:prstGeom>
          <a:noFill/>
          <a:ln w="0">
            <a:noFill/>
          </a:ln>
        </p:spPr>
        <p:txBody>
          <a:bodyPr wrap="square" lIns="0" tIns="0" rIns="0" bIns="0" anchor="ctr">
            <a:normAutofit/>
          </a:bodyPr>
          <a:lstStyle/>
          <a:p>
            <a:pPr algn="l">
              <a:lnSpc>
                <a:spcPct val="100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Focused imaginative involvement makes experience more responsive to change.</a:t>
            </a:r>
          </a:p>
        </p:txBody>
      </p:sp>
      <p:sp>
        <p:nvSpPr>
          <p:cNvPr id="15" name="Rectangle 14">
            <a:extLst>
              <a:ext uri="{FF2B5EF4-FFF2-40B4-BE49-F238E27FC236}">
                <a16:creationId xmlns:a16="http://schemas.microsoft.com/office/drawing/2014/main" id="{810637CA-B376-4DFF-8332-E1364E3DEE2C}"/>
              </a:ext>
            </a:extLst>
          </p:cNvPr>
          <p:cNvSpPr>
            <a:spLocks noGrp="1"/>
          </p:cNvSpPr>
          <p:nvPr/>
        </p:nvSpPr>
        <p:spPr>
          <a:xfrm>
            <a:off x="800100" y="3848100"/>
            <a:ext cx="2476500" cy="304800"/>
          </a:xfrm>
          <a:prstGeom prst="rect">
            <a:avLst/>
          </a:prstGeom>
          <a:noFill/>
          <a:ln w="0">
            <a:noFill/>
          </a:ln>
        </p:spPr>
        <p:txBody>
          <a:bodyPr wrap="square" lIns="0" tIns="0" rIns="0" bIns="0" anchor="ctr">
            <a:noAutofit/>
          </a:bodyPr>
          <a:lstStyle/>
          <a:p>
            <a:pPr algn="l">
              <a:lnSpc>
                <a:spcPct val="100000"/>
              </a:lnSpc>
              <a:buNone/>
              <a:defRPr sz="1800" b="1" i="0">
                <a:solidFill>
                  <a:srgbClr val="8B5CF6"/>
                </a:solidFill>
                <a:latin typeface="Avenir Next"/>
                <a:ea typeface="Avenir Next"/>
                <a:cs typeface="Avenir Next"/>
              </a:defRPr>
            </a:pPr>
            <a:r>
              <a:rPr sz="1800" b="1" i="0">
                <a:solidFill>
                  <a:srgbClr val="8B5CF6"/>
                </a:solidFill>
                <a:latin typeface="Avenir Next"/>
                <a:ea typeface="Avenir Next"/>
                <a:cs typeface="Avenir Next"/>
              </a:rPr>
              <a:t>teaching narrative</a:t>
            </a:r>
          </a:p>
        </p:txBody>
      </p:sp>
      <p:sp>
        <p:nvSpPr>
          <p:cNvPr id="16" name="Straight Connector 15">
            <a:extLst>
              <a:ext uri="{FF2B5EF4-FFF2-40B4-BE49-F238E27FC236}">
                <a16:creationId xmlns:a16="http://schemas.microsoft.com/office/drawing/2014/main" id="{D5121246-7F51-4ECB-844B-58F2ED6515AA}"/>
              </a:ext>
            </a:extLst>
          </p:cNvPr>
          <p:cNvSpPr>
            <a:spLocks noGrp="1"/>
          </p:cNvSpPr>
          <p:nvPr/>
        </p:nvSpPr>
        <p:spPr>
          <a:xfrm>
            <a:off x="3429000" y="4000500"/>
            <a:ext cx="819150" cy="0"/>
          </a:xfrm>
          <a:prstGeom prst="line">
            <a:avLst/>
          </a:prstGeom>
          <a:noFill/>
          <a:ln w="19050">
            <a:solidFill>
              <a:srgbClr val="8B5CF6"/>
            </a:solidFill>
            <a:prstDash val="solid"/>
          </a:ln>
        </p:spPr>
        <p:txBody>
          <a:bodyPr/>
          <a:lstStyle/>
          <a:p>
            <a:endParaRPr lang="en-US"/>
          </a:p>
        </p:txBody>
      </p:sp>
      <p:sp>
        <p:nvSpPr>
          <p:cNvPr id="17" name="Rectangle 16">
            <a:extLst>
              <a:ext uri="{FF2B5EF4-FFF2-40B4-BE49-F238E27FC236}">
                <a16:creationId xmlns:a16="http://schemas.microsoft.com/office/drawing/2014/main" id="{2A101BD0-EC94-453B-84F6-5093F5808FE1}"/>
              </a:ext>
            </a:extLst>
          </p:cNvPr>
          <p:cNvSpPr>
            <a:spLocks noGrp="1"/>
          </p:cNvSpPr>
          <p:nvPr/>
        </p:nvSpPr>
        <p:spPr>
          <a:xfrm>
            <a:off x="4438650" y="3848100"/>
            <a:ext cx="2571750" cy="304800"/>
          </a:xfrm>
          <a:prstGeom prst="rect">
            <a:avLst/>
          </a:prstGeom>
          <a:noFill/>
          <a:ln w="0">
            <a:noFill/>
          </a:ln>
        </p:spPr>
        <p:txBody>
          <a:bodyPr wrap="square" lIns="0" tIns="0" rIns="0" bIns="0" anchor="ctr">
            <a:noAutofit/>
          </a:bodyPr>
          <a:lstStyle/>
          <a:p>
            <a:pPr algn="l">
              <a:lnSpc>
                <a:spcPct val="100000"/>
              </a:lnSpc>
              <a:buNone/>
              <a:defRPr sz="1800" b="1" i="0">
                <a:solidFill>
                  <a:srgbClr val="F5F1DF"/>
                </a:solidFill>
                <a:latin typeface="Avenir Next"/>
                <a:ea typeface="Avenir Next"/>
                <a:cs typeface="Avenir Next"/>
              </a:defRPr>
            </a:pPr>
            <a:r>
              <a:rPr sz="1800" b="1" i="0">
                <a:solidFill>
                  <a:srgbClr val="F5F1DF"/>
                </a:solidFill>
                <a:latin typeface="Avenir Next"/>
                <a:ea typeface="Avenir Next"/>
                <a:cs typeface="Avenir Next"/>
              </a:rPr>
              <a:t>Therapeutic narrative</a:t>
            </a:r>
          </a:p>
        </p:txBody>
      </p:sp>
      <p:sp>
        <p:nvSpPr>
          <p:cNvPr id="18" name="Rectangle 17">
            <a:extLst>
              <a:ext uri="{FF2B5EF4-FFF2-40B4-BE49-F238E27FC236}">
                <a16:creationId xmlns:a16="http://schemas.microsoft.com/office/drawing/2014/main" id="{A152EA80-EDD8-4FBF-BB73-118CB2EC100D}"/>
              </a:ext>
            </a:extLst>
          </p:cNvPr>
          <p:cNvSpPr>
            <a:spLocks noGrp="1"/>
          </p:cNvSpPr>
          <p:nvPr/>
        </p:nvSpPr>
        <p:spPr>
          <a:xfrm>
            <a:off x="7334250" y="3829050"/>
            <a:ext cx="4000500" cy="400050"/>
          </a:xfrm>
          <a:prstGeom prst="rect">
            <a:avLst/>
          </a:prstGeom>
          <a:noFill/>
          <a:ln w="0">
            <a:noFill/>
          </a:ln>
        </p:spPr>
        <p:txBody>
          <a:bodyPr wrap="square" lIns="0" tIns="0" rIns="0" bIns="0" anchor="ctr">
            <a:normAutofit/>
          </a:bodyPr>
          <a:lstStyle/>
          <a:p>
            <a:pPr algn="l">
              <a:lnSpc>
                <a:spcPct val="100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Stories reorganize meaning and open alternative responses.</a:t>
            </a:r>
          </a:p>
        </p:txBody>
      </p:sp>
      <p:sp>
        <p:nvSpPr>
          <p:cNvPr id="19" name="Rectangle 18">
            <a:extLst>
              <a:ext uri="{FF2B5EF4-FFF2-40B4-BE49-F238E27FC236}">
                <a16:creationId xmlns:a16="http://schemas.microsoft.com/office/drawing/2014/main" id="{66B66A0F-BEF6-4499-A6F4-72073523CE4A}"/>
              </a:ext>
            </a:extLst>
          </p:cNvPr>
          <p:cNvSpPr>
            <a:spLocks noGrp="1"/>
          </p:cNvSpPr>
          <p:nvPr/>
        </p:nvSpPr>
        <p:spPr>
          <a:xfrm>
            <a:off x="800100" y="4800600"/>
            <a:ext cx="2476500" cy="304800"/>
          </a:xfrm>
          <a:prstGeom prst="rect">
            <a:avLst/>
          </a:prstGeom>
          <a:noFill/>
          <a:ln w="0">
            <a:noFill/>
          </a:ln>
        </p:spPr>
        <p:txBody>
          <a:bodyPr wrap="square" lIns="0" tIns="0" rIns="0" bIns="0" anchor="ctr">
            <a:noAutofit/>
          </a:bodyPr>
          <a:lstStyle/>
          <a:p>
            <a:pPr algn="l">
              <a:lnSpc>
                <a:spcPct val="100000"/>
              </a:lnSpc>
              <a:buNone/>
              <a:defRPr sz="1800" b="1" i="1">
                <a:solidFill>
                  <a:srgbClr val="C73B56"/>
                </a:solidFill>
                <a:latin typeface="Avenir Next"/>
                <a:ea typeface="Avenir Next"/>
                <a:cs typeface="Avenir Next"/>
              </a:defRPr>
            </a:pPr>
            <a:r>
              <a:rPr sz="1800" b="1" i="1">
                <a:solidFill>
                  <a:srgbClr val="C73B56"/>
                </a:solidFill>
                <a:latin typeface="Avenir Next"/>
                <a:ea typeface="Avenir Next"/>
                <a:cs typeface="Avenir Next"/>
              </a:rPr>
              <a:t>vāsanā / saṃskāra</a:t>
            </a:r>
          </a:p>
        </p:txBody>
      </p:sp>
      <p:sp>
        <p:nvSpPr>
          <p:cNvPr id="20" name="Straight Connector 19">
            <a:extLst>
              <a:ext uri="{FF2B5EF4-FFF2-40B4-BE49-F238E27FC236}">
                <a16:creationId xmlns:a16="http://schemas.microsoft.com/office/drawing/2014/main" id="{6CBCB9F8-EC3A-43A1-94FE-B6B45BEC2B7B}"/>
              </a:ext>
            </a:extLst>
          </p:cNvPr>
          <p:cNvSpPr>
            <a:spLocks noGrp="1"/>
          </p:cNvSpPr>
          <p:nvPr/>
        </p:nvSpPr>
        <p:spPr>
          <a:xfrm>
            <a:off x="3429000" y="4953000"/>
            <a:ext cx="819150" cy="0"/>
          </a:xfrm>
          <a:prstGeom prst="line">
            <a:avLst/>
          </a:prstGeom>
          <a:noFill/>
          <a:ln w="19050">
            <a:solidFill>
              <a:srgbClr val="C73B56"/>
            </a:solidFill>
            <a:prstDash val="solid"/>
          </a:ln>
        </p:spPr>
        <p:txBody>
          <a:bodyPr/>
          <a:lstStyle/>
          <a:p>
            <a:endParaRPr lang="en-US"/>
          </a:p>
        </p:txBody>
      </p:sp>
      <p:sp>
        <p:nvSpPr>
          <p:cNvPr id="21" name="Rectangle 20">
            <a:extLst>
              <a:ext uri="{FF2B5EF4-FFF2-40B4-BE49-F238E27FC236}">
                <a16:creationId xmlns:a16="http://schemas.microsoft.com/office/drawing/2014/main" id="{FA7A8C70-AFA3-4204-9078-7CC9BD3DA987}"/>
              </a:ext>
            </a:extLst>
          </p:cNvPr>
          <p:cNvSpPr>
            <a:spLocks noGrp="1"/>
          </p:cNvSpPr>
          <p:nvPr/>
        </p:nvSpPr>
        <p:spPr>
          <a:xfrm>
            <a:off x="4438650" y="4800600"/>
            <a:ext cx="2571750" cy="304800"/>
          </a:xfrm>
          <a:prstGeom prst="rect">
            <a:avLst/>
          </a:prstGeom>
          <a:noFill/>
          <a:ln w="0">
            <a:noFill/>
          </a:ln>
        </p:spPr>
        <p:txBody>
          <a:bodyPr wrap="square" lIns="0" tIns="0" rIns="0" bIns="0" anchor="ctr">
            <a:noAutofit/>
          </a:bodyPr>
          <a:lstStyle/>
          <a:p>
            <a:pPr algn="l">
              <a:lnSpc>
                <a:spcPct val="100000"/>
              </a:lnSpc>
              <a:buNone/>
              <a:defRPr sz="1800" b="1" i="0">
                <a:solidFill>
                  <a:srgbClr val="F5F1DF"/>
                </a:solidFill>
                <a:latin typeface="Avenir Next"/>
                <a:ea typeface="Avenir Next"/>
                <a:cs typeface="Avenir Next"/>
              </a:defRPr>
            </a:pPr>
            <a:r>
              <a:rPr sz="1800" b="1" i="0">
                <a:solidFill>
                  <a:srgbClr val="F5F1DF"/>
                </a:solidFill>
                <a:latin typeface="Avenir Next"/>
                <a:ea typeface="Avenir Next"/>
                <a:cs typeface="Avenir Next"/>
              </a:rPr>
              <a:t>Implicit patterns</a:t>
            </a:r>
          </a:p>
        </p:txBody>
      </p:sp>
      <p:sp>
        <p:nvSpPr>
          <p:cNvPr id="22" name="Rectangle 21">
            <a:extLst>
              <a:ext uri="{FF2B5EF4-FFF2-40B4-BE49-F238E27FC236}">
                <a16:creationId xmlns:a16="http://schemas.microsoft.com/office/drawing/2014/main" id="{239294BD-0D09-401F-A4D3-EC09B28A905A}"/>
              </a:ext>
            </a:extLst>
          </p:cNvPr>
          <p:cNvSpPr>
            <a:spLocks noGrp="1"/>
          </p:cNvSpPr>
          <p:nvPr/>
        </p:nvSpPr>
        <p:spPr>
          <a:xfrm>
            <a:off x="7334250" y="4781550"/>
            <a:ext cx="4000500" cy="400050"/>
          </a:xfrm>
          <a:prstGeom prst="rect">
            <a:avLst/>
          </a:prstGeom>
          <a:noFill/>
          <a:ln w="0">
            <a:noFill/>
          </a:ln>
        </p:spPr>
        <p:txBody>
          <a:bodyPr wrap="square" lIns="0" tIns="0" rIns="0" bIns="0" anchor="ctr">
            <a:normAutofit/>
          </a:bodyPr>
          <a:lstStyle/>
          <a:p>
            <a:pPr algn="l">
              <a:lnSpc>
                <a:spcPct val="100000"/>
              </a:lnSpc>
              <a:buNone/>
              <a:defRPr sz="1275" b="0" i="0">
                <a:solidFill>
                  <a:srgbClr val="D9E5EC"/>
                </a:solidFill>
                <a:latin typeface="Avenir Next"/>
                <a:ea typeface="Avenir Next"/>
                <a:cs typeface="Avenir Next"/>
              </a:defRPr>
            </a:pPr>
            <a:r>
              <a:rPr sz="1275" b="0" i="0">
                <a:solidFill>
                  <a:srgbClr val="D9E5EC"/>
                </a:solidFill>
                <a:latin typeface="Avenir Next"/>
                <a:ea typeface="Avenir Next"/>
                <a:cs typeface="Avenir Next"/>
              </a:rPr>
              <a:t>Conditioned habits become targets for deconditioning and reconsolidation.</a:t>
            </a:r>
          </a:p>
        </p:txBody>
      </p:sp>
      <p:sp>
        <p:nvSpPr>
          <p:cNvPr id="23" name="Straight Connector 22">
            <a:extLst>
              <a:ext uri="{FF2B5EF4-FFF2-40B4-BE49-F238E27FC236}">
                <a16:creationId xmlns:a16="http://schemas.microsoft.com/office/drawing/2014/main" id="{9FEC384B-EE9C-4FC4-B2B0-91D3EAC6B2CE}"/>
              </a:ext>
            </a:extLst>
          </p:cNvPr>
          <p:cNvSpPr>
            <a:spLocks noGrp="1"/>
          </p:cNvSpPr>
          <p:nvPr/>
        </p:nvSpPr>
        <p:spPr>
          <a:xfrm>
            <a:off x="704850" y="2667000"/>
            <a:ext cx="10629900" cy="0"/>
          </a:xfrm>
          <a:prstGeom prst="line">
            <a:avLst/>
          </a:prstGeom>
          <a:noFill/>
          <a:ln w="9525">
            <a:solidFill>
              <a:srgbClr val="1E3850"/>
            </a:solidFill>
            <a:prstDash val="solid"/>
          </a:ln>
        </p:spPr>
        <p:txBody>
          <a:bodyPr/>
          <a:lstStyle/>
          <a:p>
            <a:endParaRPr lang="en-US"/>
          </a:p>
        </p:txBody>
      </p:sp>
      <p:sp>
        <p:nvSpPr>
          <p:cNvPr id="24" name="Straight Connector 23">
            <a:extLst>
              <a:ext uri="{FF2B5EF4-FFF2-40B4-BE49-F238E27FC236}">
                <a16:creationId xmlns:a16="http://schemas.microsoft.com/office/drawing/2014/main" id="{9C6BB971-DC17-402D-A9DC-BC3D1240C176}"/>
              </a:ext>
            </a:extLst>
          </p:cNvPr>
          <p:cNvSpPr>
            <a:spLocks noGrp="1"/>
          </p:cNvSpPr>
          <p:nvPr/>
        </p:nvSpPr>
        <p:spPr>
          <a:xfrm>
            <a:off x="704850" y="3619500"/>
            <a:ext cx="10629900" cy="0"/>
          </a:xfrm>
          <a:prstGeom prst="line">
            <a:avLst/>
          </a:prstGeom>
          <a:noFill/>
          <a:ln w="9525">
            <a:solidFill>
              <a:srgbClr val="1E3850"/>
            </a:solidFill>
            <a:prstDash val="solid"/>
          </a:ln>
        </p:spPr>
        <p:txBody>
          <a:bodyPr/>
          <a:lstStyle/>
          <a:p>
            <a:endParaRPr lang="en-US"/>
          </a:p>
        </p:txBody>
      </p:sp>
      <p:sp>
        <p:nvSpPr>
          <p:cNvPr id="25" name="Straight Connector 24">
            <a:extLst>
              <a:ext uri="{FF2B5EF4-FFF2-40B4-BE49-F238E27FC236}">
                <a16:creationId xmlns:a16="http://schemas.microsoft.com/office/drawing/2014/main" id="{3E67BCA8-48CC-451D-8F48-2DA44C26F023}"/>
              </a:ext>
            </a:extLst>
          </p:cNvPr>
          <p:cNvSpPr>
            <a:spLocks noGrp="1"/>
          </p:cNvSpPr>
          <p:nvPr/>
        </p:nvSpPr>
        <p:spPr>
          <a:xfrm>
            <a:off x="704850" y="4572000"/>
            <a:ext cx="10629900" cy="0"/>
          </a:xfrm>
          <a:prstGeom prst="line">
            <a:avLst/>
          </a:prstGeom>
          <a:noFill/>
          <a:ln w="9525">
            <a:solidFill>
              <a:srgbClr val="1E3850"/>
            </a:solidFill>
            <a:prstDash val="solid"/>
          </a:ln>
        </p:spPr>
        <p:txBody>
          <a:bodyPr/>
          <a:lstStyle/>
          <a:p>
            <a:endParaRPr lang="en-US"/>
          </a:p>
        </p:txBody>
      </p:sp>
      <p:sp>
        <p:nvSpPr>
          <p:cNvPr id="26" name="Straight Connector 25">
            <a:extLst>
              <a:ext uri="{FF2B5EF4-FFF2-40B4-BE49-F238E27FC236}">
                <a16:creationId xmlns:a16="http://schemas.microsoft.com/office/drawing/2014/main" id="{A66422B5-AACE-4148-8FA5-0F1B5E944348}"/>
              </a:ext>
            </a:extLst>
          </p:cNvPr>
          <p:cNvSpPr>
            <a:spLocks noGrp="1"/>
          </p:cNvSpPr>
          <p:nvPr/>
        </p:nvSpPr>
        <p:spPr>
          <a:xfrm>
            <a:off x="704850" y="5524500"/>
            <a:ext cx="10629900" cy="0"/>
          </a:xfrm>
          <a:prstGeom prst="line">
            <a:avLst/>
          </a:prstGeom>
          <a:noFill/>
          <a:ln w="9525">
            <a:solidFill>
              <a:srgbClr val="1E3850"/>
            </a:solidFill>
            <a:prstDash val="solid"/>
          </a:ln>
        </p:spPr>
        <p:txBody>
          <a:bodyPr/>
          <a:lstStyle/>
          <a:p>
            <a:endParaRPr lang="en-US"/>
          </a:p>
        </p:txBody>
      </p:sp>
      <p:sp>
        <p:nvSpPr>
          <p:cNvPr id="27" name="Rectangle 26">
            <a:extLst>
              <a:ext uri="{FF2B5EF4-FFF2-40B4-BE49-F238E27FC236}">
                <a16:creationId xmlns:a16="http://schemas.microsoft.com/office/drawing/2014/main" id="{14484857-801C-4A7C-9007-B05B594BB1D6}"/>
              </a:ext>
            </a:extLst>
          </p:cNvPr>
          <p:cNvSpPr>
            <a:spLocks noGrp="1"/>
          </p:cNvSpPr>
          <p:nvPr/>
        </p:nvSpPr>
        <p:spPr>
          <a:xfrm>
            <a:off x="6762750" y="5695950"/>
            <a:ext cx="4572000" cy="342900"/>
          </a:xfrm>
          <a:prstGeom prst="rect">
            <a:avLst/>
          </a:prstGeom>
          <a:noFill/>
          <a:ln w="0">
            <a:noFill/>
          </a:ln>
        </p:spPr>
        <p:txBody>
          <a:bodyPr wrap="square" lIns="0" tIns="0" rIns="0" bIns="0" anchor="ctr">
            <a:noAutofit/>
          </a:bodyPr>
          <a:lstStyle/>
          <a:p>
            <a:pPr algn="r">
              <a:lnSpc>
                <a:spcPct val="100000"/>
              </a:lnSpc>
              <a:buNone/>
              <a:defRPr sz="1350" b="1" i="0">
                <a:solidFill>
                  <a:srgbClr val="D9E5EC"/>
                </a:solidFill>
                <a:latin typeface="Avenir Next"/>
                <a:ea typeface="Avenir Next"/>
                <a:cs typeface="Avenir Next"/>
              </a:defRPr>
            </a:pPr>
            <a:r>
              <a:rPr sz="1350" b="1" i="0">
                <a:solidFill>
                  <a:srgbClr val="D9E5EC"/>
                </a:solidFill>
                <a:latin typeface="Avenir Next"/>
                <a:ea typeface="Avenir Next"/>
                <a:cs typeface="Avenir Next"/>
              </a:rPr>
              <a:t>The bridge is functional. It does not establish metaphysical equivalence.</a:t>
            </a:r>
          </a:p>
        </p:txBody>
      </p:sp>
      <p:sp>
        <p:nvSpPr>
          <p:cNvPr id="28" name="Straight Connector 27">
            <a:extLst>
              <a:ext uri="{FF2B5EF4-FFF2-40B4-BE49-F238E27FC236}">
                <a16:creationId xmlns:a16="http://schemas.microsoft.com/office/drawing/2014/main" id="{84BB6F1F-2407-418F-B46B-D3A52CF2637B}"/>
              </a:ext>
            </a:extLst>
          </p:cNvPr>
          <p:cNvSpPr>
            <a:spLocks noGrp="1"/>
          </p:cNvSpPr>
          <p:nvPr/>
        </p:nvSpPr>
        <p:spPr>
          <a:xfrm>
            <a:off x="571500" y="6419850"/>
            <a:ext cx="11049000" cy="0"/>
          </a:xfrm>
          <a:prstGeom prst="line">
            <a:avLst/>
          </a:prstGeom>
          <a:noFill/>
          <a:ln w="9525">
            <a:solidFill>
              <a:srgbClr val="25415A"/>
            </a:solidFill>
            <a:prstDash val="solid"/>
          </a:ln>
        </p:spPr>
        <p:txBody>
          <a:bodyPr/>
          <a:lstStyle/>
          <a:p>
            <a:endParaRPr lang="en-US"/>
          </a:p>
        </p:txBody>
      </p:sp>
      <p:sp>
        <p:nvSpPr>
          <p:cNvPr id="29" name="Rectangle 28">
            <a:extLst>
              <a:ext uri="{FF2B5EF4-FFF2-40B4-BE49-F238E27FC236}">
                <a16:creationId xmlns:a16="http://schemas.microsoft.com/office/drawing/2014/main" id="{40D4438A-4A24-4C1A-8B6E-3982ADA81C40}"/>
              </a:ext>
            </a:extLst>
          </p:cNvPr>
          <p:cNvSpPr>
            <a:spLocks noGrp="1"/>
          </p:cNvSpPr>
          <p:nvPr/>
        </p:nvSpPr>
        <p:spPr>
          <a:xfrm>
            <a:off x="571500" y="6515100"/>
            <a:ext cx="9906000" cy="219075"/>
          </a:xfrm>
          <a:prstGeom prst="rect">
            <a:avLst/>
          </a:prstGeom>
          <a:noFill/>
          <a:ln w="0">
            <a:noFill/>
          </a:ln>
        </p:spPr>
        <p:txBody>
          <a:bodyPr wrap="square" lIns="0" tIns="0" rIns="0" bIns="0" anchor="ctr">
            <a:noAutofit/>
          </a:bodyPr>
          <a:lstStyle/>
          <a:p>
            <a:pPr algn="l">
              <a:lnSpc>
                <a:spcPct val="100000"/>
              </a:lnSpc>
              <a:buNone/>
              <a:defRPr sz="938" b="0" i="0">
                <a:solidFill>
                  <a:srgbClr val="9FB0C0"/>
                </a:solidFill>
                <a:latin typeface="Avenir Next"/>
                <a:ea typeface="Avenir Next"/>
                <a:cs typeface="Avenir Next"/>
              </a:defRPr>
            </a:pPr>
            <a:r>
              <a:rPr sz="938" b="0" i="0">
                <a:solidFill>
                  <a:srgbClr val="9FB0C0"/>
                </a:solidFill>
                <a:latin typeface="Avenir Next"/>
                <a:ea typeface="Avenir Next"/>
                <a:cs typeface="Avenir Next"/>
              </a:rPr>
              <a:t>Sources: Gallardo (2026), Section 6; Oakley et al. (2013); Ganesathasan (2004)</a:t>
            </a:r>
          </a:p>
        </p:txBody>
      </p:sp>
      <p:sp>
        <p:nvSpPr>
          <p:cNvPr id="30" name="Rectangle 29">
            <a:extLst>
              <a:ext uri="{FF2B5EF4-FFF2-40B4-BE49-F238E27FC236}">
                <a16:creationId xmlns:a16="http://schemas.microsoft.com/office/drawing/2014/main" id="{31AA55A3-501C-4368-AA5D-0CBBD568AFF5}"/>
              </a:ext>
            </a:extLst>
          </p:cNvPr>
          <p:cNvSpPr>
            <a:spLocks noGrp="1"/>
          </p:cNvSpPr>
          <p:nvPr/>
        </p:nvSpPr>
        <p:spPr>
          <a:xfrm>
            <a:off x="10953750" y="6486525"/>
            <a:ext cx="666750" cy="238125"/>
          </a:xfrm>
          <a:prstGeom prst="rect">
            <a:avLst/>
          </a:prstGeom>
          <a:noFill/>
          <a:ln w="0">
            <a:noFill/>
          </a:ln>
        </p:spPr>
        <p:txBody>
          <a:bodyPr wrap="square" lIns="0" tIns="0" rIns="0" bIns="0" anchor="ctr">
            <a:noAutofit/>
          </a:bodyPr>
          <a:lstStyle/>
          <a:p>
            <a:pPr algn="r">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08</a:t>
            </a:r>
          </a:p>
        </p:txBody>
      </p:sp>
    </p:spTree>
    <p:extLst>
      <p:ext uri="{BB962C8B-B14F-4D97-AF65-F5344CB8AC3E}">
        <p14:creationId xmlns:p14="http://schemas.microsoft.com/office/powerpoint/2010/main" val="1834061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0D1D"/>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DF6804-FD1F-45AC-939B-14ABBD8868F9}"/>
              </a:ext>
            </a:extLst>
          </p:cNvPr>
          <p:cNvSpPr>
            <a:spLocks noGrp="1"/>
          </p:cNvSpPr>
          <p:nvPr/>
        </p:nvSpPr>
        <p:spPr>
          <a:xfrm>
            <a:off x="571500" y="381000"/>
            <a:ext cx="8858250" cy="590550"/>
          </a:xfrm>
          <a:prstGeom prst="rect">
            <a:avLst/>
          </a:prstGeom>
          <a:noFill/>
          <a:ln w="0">
            <a:noFill/>
          </a:ln>
        </p:spPr>
        <p:txBody>
          <a:bodyPr wrap="square" lIns="0" tIns="0" rIns="0" bIns="0" anchor="ctr">
            <a:noAutofit/>
          </a:bodyPr>
          <a:lstStyle/>
          <a:p>
            <a:pPr algn="l">
              <a:lnSpc>
                <a:spcPct val="100000"/>
              </a:lnSpc>
              <a:buNone/>
              <a:defRPr sz="2850" b="1" i="0">
                <a:solidFill>
                  <a:srgbClr val="F5F1DF"/>
                </a:solidFill>
                <a:latin typeface="Avenir Next"/>
                <a:ea typeface="Avenir Next"/>
                <a:cs typeface="Avenir Next"/>
              </a:defRPr>
            </a:pPr>
            <a:r>
              <a:rPr sz="2850" b="1" i="0">
                <a:solidFill>
                  <a:srgbClr val="F5F1DF"/>
                </a:solidFill>
                <a:latin typeface="Avenir Next"/>
                <a:ea typeface="Avenir Next"/>
                <a:cs typeface="Avenir Next"/>
              </a:rPr>
              <a:t>Thirteen proposed construct correspondences</a:t>
            </a:r>
          </a:p>
        </p:txBody>
      </p:sp>
      <p:sp>
        <p:nvSpPr>
          <p:cNvPr id="2" name="Straight Connector 1">
            <a:extLst>
              <a:ext uri="{FF2B5EF4-FFF2-40B4-BE49-F238E27FC236}">
                <a16:creationId xmlns:a16="http://schemas.microsoft.com/office/drawing/2014/main" id="{3BEC1FDE-2AD7-4396-87F0-3FE4A734A1CB}"/>
              </a:ext>
            </a:extLst>
          </p:cNvPr>
          <p:cNvSpPr>
            <a:spLocks noGrp="1"/>
          </p:cNvSpPr>
          <p:nvPr/>
        </p:nvSpPr>
        <p:spPr>
          <a:xfrm>
            <a:off x="571500" y="1028700"/>
            <a:ext cx="838200" cy="0"/>
          </a:xfrm>
          <a:prstGeom prst="line">
            <a:avLst/>
          </a:prstGeom>
          <a:noFill/>
          <a:ln w="38100">
            <a:solidFill>
              <a:srgbClr val="F4C95A"/>
            </a:solidFill>
            <a:prstDash val="solid"/>
          </a:ln>
        </p:spPr>
        <p:txBody>
          <a:bodyPr/>
          <a:lstStyle/>
          <a:p>
            <a:endParaRPr lang="en-US"/>
          </a:p>
        </p:txBody>
      </p:sp>
      <p:sp>
        <p:nvSpPr>
          <p:cNvPr id="3" name="Rectangle 2">
            <a:extLst>
              <a:ext uri="{FF2B5EF4-FFF2-40B4-BE49-F238E27FC236}">
                <a16:creationId xmlns:a16="http://schemas.microsoft.com/office/drawing/2014/main" id="{4648C85C-55FA-429F-9699-49AE682488CF}"/>
              </a:ext>
            </a:extLst>
          </p:cNvPr>
          <p:cNvSpPr>
            <a:spLocks noGrp="1"/>
          </p:cNvSpPr>
          <p:nvPr/>
        </p:nvSpPr>
        <p:spPr>
          <a:xfrm>
            <a:off x="10191750" y="457200"/>
            <a:ext cx="1238250" cy="361950"/>
          </a:xfrm>
          <a:prstGeom prst="rect">
            <a:avLst/>
          </a:prstGeom>
          <a:noFill/>
          <a:ln w="0">
            <a:noFill/>
          </a:ln>
        </p:spPr>
        <p:txBody>
          <a:bodyPr wrap="square" lIns="0" tIns="0" rIns="0" bIns="0" anchor="ctr">
            <a:noAutofit/>
          </a:bodyPr>
          <a:lstStyle/>
          <a:p>
            <a:pPr algn="r">
              <a:lnSpc>
                <a:spcPct val="100000"/>
              </a:lnSpc>
              <a:buNone/>
              <a:defRPr sz="1350" b="1" i="0">
                <a:solidFill>
                  <a:srgbClr val="F4C95A"/>
                </a:solidFill>
                <a:latin typeface="Avenir Next"/>
                <a:ea typeface="Avenir Next"/>
                <a:cs typeface="Avenir Next"/>
              </a:defRPr>
            </a:pPr>
            <a:r>
              <a:rPr sz="1350" b="1" i="0">
                <a:solidFill>
                  <a:srgbClr val="F4C95A"/>
                </a:solidFill>
                <a:latin typeface="Avenir Next"/>
                <a:ea typeface="Avenir Next"/>
                <a:cs typeface="Avenir Next"/>
              </a:rPr>
              <a:t>1 of 2</a:t>
            </a:r>
          </a:p>
        </p:txBody>
      </p:sp>
      <p:graphicFrame>
        <p:nvGraphicFramePr>
          <p:cNvPr id="11" name="Table 10"/>
          <p:cNvGraphicFramePr/>
          <p:nvPr/>
        </p:nvGraphicFramePr>
        <p:xfrm>
          <a:off x="685800" y="1257300"/>
          <a:ext cx="10820400" cy="4857750"/>
        </p:xfrm>
        <a:graphic>
          <a:graphicData uri="http://schemas.openxmlformats.org/drawingml/2006/table">
            <a:tbl>
              <a:tblPr/>
              <a:tblGrid>
                <a:gridCol w="4686300">
                  <a:extLst>
                    <a:ext uri="{9D8B030D-6E8A-4147-A177-3AD203B41FA5}">
                      <a16:colId xmlns:a16="http://schemas.microsoft.com/office/drawing/2014/main" val="20000"/>
                    </a:ext>
                  </a:extLst>
                </a:gridCol>
                <a:gridCol w="6134100">
                  <a:extLst>
                    <a:ext uri="{9D8B030D-6E8A-4147-A177-3AD203B41FA5}">
                      <a16:colId xmlns:a16="http://schemas.microsoft.com/office/drawing/2014/main" val="20001"/>
                    </a:ext>
                  </a:extLst>
                </a:gridCol>
              </a:tblGrid>
              <a:tr h="457200">
                <a:tc>
                  <a:txBody>
                    <a:bodyPr/>
                    <a:lstStyle/>
                    <a:p>
                      <a:pPr algn="l"/>
                      <a:r>
                        <a:rPr sz="1425" b="1">
                          <a:solidFill>
                            <a:srgbClr val="F4C95A"/>
                          </a:solidFill>
                          <a:latin typeface="Avenir Next"/>
                          <a:ea typeface="Avenir Next"/>
                          <a:cs typeface="Avenir Next"/>
                        </a:rPr>
                        <a:t>Yoga Vāsiṣṭha construct</a:t>
                      </a:r>
                    </a:p>
                  </a:txBody>
                  <a:tcPr marL="95250" marR="95250" marT="57150" marB="57150" anchor="ctr">
                    <a:solidFill>
                      <a:srgbClr val="10243D"/>
                    </a:solidFill>
                  </a:tcPr>
                </a:tc>
                <a:tc>
                  <a:txBody>
                    <a:bodyPr/>
                    <a:lstStyle/>
                    <a:p>
                      <a:pPr algn="l"/>
                      <a:r>
                        <a:rPr sz="1425" b="1">
                          <a:solidFill>
                            <a:srgbClr val="F4C95A"/>
                          </a:solidFill>
                          <a:latin typeface="Avenir Next"/>
                          <a:ea typeface="Avenir Next"/>
                          <a:cs typeface="Avenir Next"/>
                        </a:rPr>
                        <a:t>Proposed functional correspondence</a:t>
                      </a:r>
                    </a:p>
                  </a:txBody>
                  <a:tcPr marL="95250" marR="95250" marT="57150" marB="57150" anchor="ctr">
                    <a:solidFill>
                      <a:srgbClr val="10243D"/>
                    </a:solidFill>
                  </a:tcPr>
                </a:tc>
                <a:extLst>
                  <a:ext uri="{0D108BD9-81ED-4DB2-BD59-A6C34878D82A}">
                    <a16:rowId xmlns:a16="http://schemas.microsoft.com/office/drawing/2014/main" val="10000"/>
                  </a:ext>
                </a:extLst>
              </a:tr>
              <a:tr h="628650">
                <a:tc>
                  <a:txBody>
                    <a:bodyPr/>
                    <a:lstStyle/>
                    <a:p>
                      <a:pPr algn="l"/>
                      <a:r>
                        <a:rPr sz="1425">
                          <a:solidFill>
                            <a:srgbClr val="D9E5EC"/>
                          </a:solidFill>
                          <a:latin typeface="Avenir Next"/>
                          <a:ea typeface="Avenir Next"/>
                          <a:cs typeface="Avenir Next"/>
                        </a:rPr>
                        <a:t>1  citta / manas</a:t>
                      </a:r>
                    </a:p>
                    <a:p>
                      <a:pPr algn="l"/>
                      <a:r>
                        <a:rPr sz="1425">
                          <a:solidFill>
                            <a:srgbClr val="D9E5EC"/>
                          </a:solidFill>
                          <a:latin typeface="Avenir Next"/>
                          <a:ea typeface="Avenir Next"/>
                          <a:cs typeface="Avenir Next"/>
                        </a:rPr>
                        <a:t>Mind as world-maker</a:t>
                      </a:r>
                    </a:p>
                  </a:txBody>
                  <a:tcPr marL="95250" marR="95250" marT="47625" marB="47625" anchor="ctr">
                    <a:solidFill>
                      <a:srgbClr val="07172B"/>
                    </a:solidFill>
                  </a:tcPr>
                </a:tc>
                <a:tc>
                  <a:txBody>
                    <a:bodyPr/>
                    <a:lstStyle/>
                    <a:p>
                      <a:pPr algn="l"/>
                      <a:r>
                        <a:rPr sz="1425">
                          <a:solidFill>
                            <a:srgbClr val="F5F1DF"/>
                          </a:solidFill>
                          <a:latin typeface="Avenir Next"/>
                          <a:ea typeface="Avenir Next"/>
                          <a:cs typeface="Avenir Next"/>
                        </a:rPr>
                        <a:t>Top-down construction of perception and experience</a:t>
                      </a:r>
                    </a:p>
                  </a:txBody>
                  <a:tcPr marL="95250" marR="95250" marT="47625" marB="47625" anchor="ctr">
                    <a:solidFill>
                      <a:srgbClr val="07172B"/>
                    </a:solidFill>
                  </a:tcPr>
                </a:tc>
                <a:extLst>
                  <a:ext uri="{0D108BD9-81ED-4DB2-BD59-A6C34878D82A}">
                    <a16:rowId xmlns:a16="http://schemas.microsoft.com/office/drawing/2014/main" val="10001"/>
                  </a:ext>
                </a:extLst>
              </a:tr>
              <a:tr h="628650">
                <a:tc>
                  <a:txBody>
                    <a:bodyPr/>
                    <a:lstStyle/>
                    <a:p>
                      <a:pPr algn="l"/>
                      <a:r>
                        <a:rPr sz="1425">
                          <a:solidFill>
                            <a:srgbClr val="D9E5EC"/>
                          </a:solidFill>
                          <a:latin typeface="Avenir Next"/>
                          <a:ea typeface="Avenir Next"/>
                          <a:cs typeface="Avenir Next"/>
                        </a:rPr>
                        <a:t>2  saṅkalpa</a:t>
                      </a:r>
                    </a:p>
                    <a:p>
                      <a:pPr algn="l"/>
                      <a:r>
                        <a:rPr sz="1425">
                          <a:solidFill>
                            <a:srgbClr val="D9E5EC"/>
                          </a:solidFill>
                          <a:latin typeface="Avenir Next"/>
                          <a:ea typeface="Avenir Next"/>
                          <a:cs typeface="Avenir Next"/>
                        </a:rPr>
                        <a:t>Formative intention</a:t>
                      </a:r>
                    </a:p>
                  </a:txBody>
                  <a:tcPr marL="95250" marR="95250" marT="47625" marB="47625" anchor="ctr">
                    <a:solidFill>
                      <a:srgbClr val="0E2138"/>
                    </a:solidFill>
                  </a:tcPr>
                </a:tc>
                <a:tc>
                  <a:txBody>
                    <a:bodyPr/>
                    <a:lstStyle/>
                    <a:p>
                      <a:pPr algn="l"/>
                      <a:r>
                        <a:rPr sz="1425">
                          <a:solidFill>
                            <a:srgbClr val="F5F1DF"/>
                          </a:solidFill>
                          <a:latin typeface="Avenir Next"/>
                          <a:ea typeface="Avenir Next"/>
                          <a:cs typeface="Avenir Next"/>
                        </a:rPr>
                        <a:t>Suggestion, response expectancy and intention in induction</a:t>
                      </a:r>
                    </a:p>
                  </a:txBody>
                  <a:tcPr marL="95250" marR="95250" marT="47625" marB="47625" anchor="ctr">
                    <a:solidFill>
                      <a:srgbClr val="0E2138"/>
                    </a:solidFill>
                  </a:tcPr>
                </a:tc>
                <a:extLst>
                  <a:ext uri="{0D108BD9-81ED-4DB2-BD59-A6C34878D82A}">
                    <a16:rowId xmlns:a16="http://schemas.microsoft.com/office/drawing/2014/main" val="10002"/>
                  </a:ext>
                </a:extLst>
              </a:tr>
              <a:tr h="628650">
                <a:tc>
                  <a:txBody>
                    <a:bodyPr/>
                    <a:lstStyle/>
                    <a:p>
                      <a:pPr algn="l"/>
                      <a:r>
                        <a:rPr sz="1425">
                          <a:solidFill>
                            <a:srgbClr val="D9E5EC"/>
                          </a:solidFill>
                          <a:latin typeface="Avenir Next"/>
                          <a:ea typeface="Avenir Next"/>
                          <a:cs typeface="Avenir Next"/>
                        </a:rPr>
                        <a:t>3  bhāvanā</a:t>
                      </a:r>
                    </a:p>
                    <a:p>
                      <a:pPr algn="l"/>
                      <a:r>
                        <a:rPr sz="1425">
                          <a:solidFill>
                            <a:srgbClr val="D9E5EC"/>
                          </a:solidFill>
                          <a:latin typeface="Avenir Next"/>
                          <a:ea typeface="Avenir Next"/>
                          <a:cs typeface="Avenir Next"/>
                        </a:rPr>
                        <a:t>Cultivated imagination</a:t>
                      </a:r>
                    </a:p>
                  </a:txBody>
                  <a:tcPr marL="95250" marR="95250" marT="47625" marB="47625" anchor="ctr">
                    <a:solidFill>
                      <a:srgbClr val="07172B"/>
                    </a:solidFill>
                  </a:tcPr>
                </a:tc>
                <a:tc>
                  <a:txBody>
                    <a:bodyPr/>
                    <a:lstStyle/>
                    <a:p>
                      <a:pPr algn="l"/>
                      <a:r>
                        <a:rPr sz="1425">
                          <a:solidFill>
                            <a:srgbClr val="F5F1DF"/>
                          </a:solidFill>
                          <a:latin typeface="Avenir Next"/>
                          <a:ea typeface="Avenir Next"/>
                          <a:cs typeface="Avenir Next"/>
                        </a:rPr>
                        <a:t>Imaginative absorption and trainable responsiveness</a:t>
                      </a:r>
                    </a:p>
                  </a:txBody>
                  <a:tcPr marL="95250" marR="95250" marT="47625" marB="47625" anchor="ctr">
                    <a:solidFill>
                      <a:srgbClr val="07172B"/>
                    </a:solidFill>
                  </a:tcPr>
                </a:tc>
                <a:extLst>
                  <a:ext uri="{0D108BD9-81ED-4DB2-BD59-A6C34878D82A}">
                    <a16:rowId xmlns:a16="http://schemas.microsoft.com/office/drawing/2014/main" val="10003"/>
                  </a:ext>
                </a:extLst>
              </a:tr>
              <a:tr h="628650">
                <a:tc>
                  <a:txBody>
                    <a:bodyPr/>
                    <a:lstStyle/>
                    <a:p>
                      <a:pPr algn="l"/>
                      <a:r>
                        <a:rPr sz="1425">
                          <a:solidFill>
                            <a:srgbClr val="D9E5EC"/>
                          </a:solidFill>
                          <a:latin typeface="Avenir Next"/>
                          <a:ea typeface="Avenir Next"/>
                          <a:cs typeface="Avenir Next"/>
                        </a:rPr>
                        <a:t>4  vāsanā / saṃskāra</a:t>
                      </a:r>
                    </a:p>
                    <a:p>
                      <a:pPr algn="l"/>
                      <a:r>
                        <a:rPr sz="1425">
                          <a:solidFill>
                            <a:srgbClr val="D9E5EC"/>
                          </a:solidFill>
                          <a:latin typeface="Avenir Next"/>
                          <a:ea typeface="Avenir Next"/>
                          <a:cs typeface="Avenir Next"/>
                        </a:rPr>
                        <a:t>Latent impressions</a:t>
                      </a:r>
                    </a:p>
                  </a:txBody>
                  <a:tcPr marL="95250" marR="95250" marT="47625" marB="47625" anchor="ctr">
                    <a:solidFill>
                      <a:srgbClr val="0E2138"/>
                    </a:solidFill>
                  </a:tcPr>
                </a:tc>
                <a:tc>
                  <a:txBody>
                    <a:bodyPr/>
                    <a:lstStyle/>
                    <a:p>
                      <a:pPr algn="l"/>
                      <a:r>
                        <a:rPr sz="1425">
                          <a:solidFill>
                            <a:srgbClr val="F5F1DF"/>
                          </a:solidFill>
                          <a:latin typeface="Avenir Next"/>
                          <a:ea typeface="Avenir Next"/>
                          <a:cs typeface="Avenir Next"/>
                        </a:rPr>
                        <a:t>Implicit memory and conditioned schemas addressed in trance</a:t>
                      </a:r>
                    </a:p>
                  </a:txBody>
                  <a:tcPr marL="95250" marR="95250" marT="47625" marB="47625" anchor="ctr">
                    <a:solidFill>
                      <a:srgbClr val="0E2138"/>
                    </a:solidFill>
                  </a:tcPr>
                </a:tc>
                <a:extLst>
                  <a:ext uri="{0D108BD9-81ED-4DB2-BD59-A6C34878D82A}">
                    <a16:rowId xmlns:a16="http://schemas.microsoft.com/office/drawing/2014/main" val="10004"/>
                  </a:ext>
                </a:extLst>
              </a:tr>
              <a:tr h="628650">
                <a:tc>
                  <a:txBody>
                    <a:bodyPr/>
                    <a:lstStyle/>
                    <a:p>
                      <a:pPr algn="l"/>
                      <a:r>
                        <a:rPr sz="1425">
                          <a:solidFill>
                            <a:srgbClr val="D9E5EC"/>
                          </a:solidFill>
                          <a:latin typeface="Avenir Next"/>
                          <a:ea typeface="Avenir Next"/>
                          <a:cs typeface="Avenir Next"/>
                        </a:rPr>
                        <a:t>5  jagat as projection</a:t>
                      </a:r>
                    </a:p>
                    <a:p>
                      <a:pPr algn="l"/>
                      <a:r>
                        <a:rPr sz="1425">
                          <a:solidFill>
                            <a:srgbClr val="D9E5EC"/>
                          </a:solidFill>
                          <a:latin typeface="Avenir Next"/>
                          <a:ea typeface="Avenir Next"/>
                          <a:cs typeface="Avenir Next"/>
                        </a:rPr>
                        <a:t>Līlā and Lavaṇa</a:t>
                      </a:r>
                    </a:p>
                  </a:txBody>
                  <a:tcPr marL="95250" marR="95250" marT="47625" marB="47625" anchor="ctr">
                    <a:solidFill>
                      <a:srgbClr val="07172B"/>
                    </a:solidFill>
                  </a:tcPr>
                </a:tc>
                <a:tc>
                  <a:txBody>
                    <a:bodyPr/>
                    <a:lstStyle/>
                    <a:p>
                      <a:pPr algn="l"/>
                      <a:r>
                        <a:rPr sz="1425">
                          <a:solidFill>
                            <a:srgbClr val="F5F1DF"/>
                          </a:solidFill>
                          <a:latin typeface="Avenir Next"/>
                          <a:ea typeface="Avenir Next"/>
                          <a:cs typeface="Avenir Next"/>
                        </a:rPr>
                        <a:t>Trance realities, altered identity and time distortion</a:t>
                      </a:r>
                    </a:p>
                  </a:txBody>
                  <a:tcPr marL="95250" marR="95250" marT="47625" marB="47625" anchor="ctr">
                    <a:solidFill>
                      <a:srgbClr val="07172B"/>
                    </a:solidFill>
                  </a:tcPr>
                </a:tc>
                <a:extLst>
                  <a:ext uri="{0D108BD9-81ED-4DB2-BD59-A6C34878D82A}">
                    <a16:rowId xmlns:a16="http://schemas.microsoft.com/office/drawing/2014/main" val="10005"/>
                  </a:ext>
                </a:extLst>
              </a:tr>
              <a:tr h="628650">
                <a:tc>
                  <a:txBody>
                    <a:bodyPr/>
                    <a:lstStyle/>
                    <a:p>
                      <a:pPr algn="l"/>
                      <a:r>
                        <a:rPr sz="1425">
                          <a:solidFill>
                            <a:srgbClr val="D9E5EC"/>
                          </a:solidFill>
                          <a:latin typeface="Avenir Next"/>
                          <a:ea typeface="Avenir Next"/>
                          <a:cs typeface="Avenir Next"/>
                        </a:rPr>
                        <a:t>6  pauruṣa over daiva</a:t>
                      </a:r>
                    </a:p>
                    <a:p>
                      <a:pPr algn="l"/>
                      <a:r>
                        <a:rPr sz="1425">
                          <a:solidFill>
                            <a:srgbClr val="D9E5EC"/>
                          </a:solidFill>
                          <a:latin typeface="Avenir Next"/>
                          <a:ea typeface="Avenir Next"/>
                          <a:cs typeface="Avenir Next"/>
                        </a:rPr>
                        <a:t>Self-effort over fate</a:t>
                      </a:r>
                    </a:p>
                  </a:txBody>
                  <a:tcPr marL="95250" marR="95250" marT="47625" marB="47625" anchor="ctr">
                    <a:solidFill>
                      <a:srgbClr val="0E2138"/>
                    </a:solidFill>
                  </a:tcPr>
                </a:tc>
                <a:tc>
                  <a:txBody>
                    <a:bodyPr/>
                    <a:lstStyle/>
                    <a:p>
                      <a:pPr algn="l"/>
                      <a:r>
                        <a:rPr sz="1425">
                          <a:solidFill>
                            <a:srgbClr val="F5F1DF"/>
                          </a:solidFill>
                          <a:latin typeface="Avenir Next"/>
                          <a:ea typeface="Avenir Next"/>
                          <a:cs typeface="Avenir Next"/>
                        </a:rPr>
                        <a:t>Agency, self-efficacy and the subject as locus of hypnotic power</a:t>
                      </a:r>
                    </a:p>
                  </a:txBody>
                  <a:tcPr marL="95250" marR="95250" marT="47625" marB="47625" anchor="ctr">
                    <a:solidFill>
                      <a:srgbClr val="0E2138"/>
                    </a:solidFill>
                  </a:tcPr>
                </a:tc>
                <a:extLst>
                  <a:ext uri="{0D108BD9-81ED-4DB2-BD59-A6C34878D82A}">
                    <a16:rowId xmlns:a16="http://schemas.microsoft.com/office/drawing/2014/main" val="10006"/>
                  </a:ext>
                </a:extLst>
              </a:tr>
              <a:tr h="628650">
                <a:tc>
                  <a:txBody>
                    <a:bodyPr/>
                    <a:lstStyle/>
                    <a:p>
                      <a:pPr algn="l"/>
                      <a:r>
                        <a:rPr sz="1425">
                          <a:solidFill>
                            <a:srgbClr val="D9E5EC"/>
                          </a:solidFill>
                          <a:latin typeface="Avenir Next"/>
                          <a:ea typeface="Avenir Next"/>
                          <a:cs typeface="Avenir Next"/>
                        </a:rPr>
                        <a:t>7  seven bhūmikās</a:t>
                      </a:r>
                    </a:p>
                    <a:p>
                      <a:pPr algn="l"/>
                      <a:r>
                        <a:rPr sz="1425">
                          <a:solidFill>
                            <a:srgbClr val="D9E5EC"/>
                          </a:solidFill>
                          <a:latin typeface="Avenir Next"/>
                          <a:ea typeface="Avenir Next"/>
                          <a:cs typeface="Avenir Next"/>
                        </a:rPr>
                        <a:t>Stages of knowledge</a:t>
                      </a:r>
                    </a:p>
                  </a:txBody>
                  <a:tcPr marL="95250" marR="95250" marT="47625" marB="47625" anchor="ctr">
                    <a:solidFill>
                      <a:srgbClr val="07172B"/>
                    </a:solidFill>
                  </a:tcPr>
                </a:tc>
                <a:tc>
                  <a:txBody>
                    <a:bodyPr/>
                    <a:lstStyle/>
                    <a:p>
                      <a:pPr algn="l"/>
                      <a:r>
                        <a:rPr sz="1425">
                          <a:solidFill>
                            <a:srgbClr val="F5F1DF"/>
                          </a:solidFill>
                          <a:latin typeface="Avenir Next"/>
                          <a:ea typeface="Avenir Next"/>
                          <a:cs typeface="Avenir Next"/>
                        </a:rPr>
                        <a:t>Stage models of trance depth and therapeutic change</a:t>
                      </a:r>
                    </a:p>
                  </a:txBody>
                  <a:tcPr marL="95250" marR="95250" marT="47625" marB="47625" anchor="ctr">
                    <a:solidFill>
                      <a:srgbClr val="07172B"/>
                    </a:solidFill>
                  </a:tcPr>
                </a:tc>
                <a:extLst>
                  <a:ext uri="{0D108BD9-81ED-4DB2-BD59-A6C34878D82A}">
                    <a16:rowId xmlns:a16="http://schemas.microsoft.com/office/drawing/2014/main" val="10007"/>
                  </a:ext>
                </a:extLst>
              </a:tr>
            </a:tbl>
          </a:graphicData>
        </a:graphic>
      </p:graphicFrame>
      <p:sp>
        <p:nvSpPr>
          <p:cNvPr id="5" name="Straight Connector 4">
            <a:extLst>
              <a:ext uri="{FF2B5EF4-FFF2-40B4-BE49-F238E27FC236}">
                <a16:creationId xmlns:a16="http://schemas.microsoft.com/office/drawing/2014/main" id="{DA50F374-7710-44D4-B2A3-2FA7C02DCC7C}"/>
              </a:ext>
            </a:extLst>
          </p:cNvPr>
          <p:cNvSpPr>
            <a:spLocks noGrp="1"/>
          </p:cNvSpPr>
          <p:nvPr/>
        </p:nvSpPr>
        <p:spPr>
          <a:xfrm>
            <a:off x="571500" y="6419850"/>
            <a:ext cx="11049000" cy="0"/>
          </a:xfrm>
          <a:prstGeom prst="line">
            <a:avLst/>
          </a:prstGeom>
          <a:noFill/>
          <a:ln w="9525">
            <a:solidFill>
              <a:srgbClr val="25415A"/>
            </a:solidFill>
            <a:prstDash val="solid"/>
          </a:ln>
        </p:spPr>
        <p:txBody>
          <a:bodyPr/>
          <a:lstStyle/>
          <a:p>
            <a:endParaRPr lang="en-US"/>
          </a:p>
        </p:txBody>
      </p:sp>
      <p:sp>
        <p:nvSpPr>
          <p:cNvPr id="6" name="Rectangle 5">
            <a:extLst>
              <a:ext uri="{FF2B5EF4-FFF2-40B4-BE49-F238E27FC236}">
                <a16:creationId xmlns:a16="http://schemas.microsoft.com/office/drawing/2014/main" id="{942E4A44-45A8-42A1-9CD3-E07ADC18A524}"/>
              </a:ext>
            </a:extLst>
          </p:cNvPr>
          <p:cNvSpPr>
            <a:spLocks noGrp="1"/>
          </p:cNvSpPr>
          <p:nvPr/>
        </p:nvSpPr>
        <p:spPr>
          <a:xfrm>
            <a:off x="571500" y="6515100"/>
            <a:ext cx="9906000" cy="219075"/>
          </a:xfrm>
          <a:prstGeom prst="rect">
            <a:avLst/>
          </a:prstGeom>
          <a:noFill/>
          <a:ln w="0">
            <a:noFill/>
          </a:ln>
        </p:spPr>
        <p:txBody>
          <a:bodyPr wrap="square" lIns="0" tIns="0" rIns="0" bIns="0" anchor="ctr">
            <a:noAutofit/>
          </a:bodyPr>
          <a:lstStyle/>
          <a:p>
            <a:pPr algn="l">
              <a:lnSpc>
                <a:spcPct val="100000"/>
              </a:lnSpc>
              <a:buNone/>
              <a:defRPr sz="938" b="0" i="0">
                <a:solidFill>
                  <a:srgbClr val="9FB0C0"/>
                </a:solidFill>
                <a:latin typeface="Avenir Next"/>
                <a:ea typeface="Avenir Next"/>
                <a:cs typeface="Avenir Next"/>
              </a:defRPr>
            </a:pPr>
            <a:r>
              <a:rPr sz="938" b="0" i="0">
                <a:solidFill>
                  <a:srgbClr val="9FB0C0"/>
                </a:solidFill>
                <a:latin typeface="Avenir Next"/>
                <a:ea typeface="Avenir Next"/>
                <a:cs typeface="Avenir Next"/>
              </a:rPr>
              <a:t>Source: Gallardo (2026), Table 1. Each row remains a hypothesis with stated disanalogies.</a:t>
            </a:r>
          </a:p>
        </p:txBody>
      </p:sp>
      <p:sp>
        <p:nvSpPr>
          <p:cNvPr id="7" name="Rectangle 6">
            <a:extLst>
              <a:ext uri="{FF2B5EF4-FFF2-40B4-BE49-F238E27FC236}">
                <a16:creationId xmlns:a16="http://schemas.microsoft.com/office/drawing/2014/main" id="{D265B5CD-483B-4E3D-B6F9-73D88766F13B}"/>
              </a:ext>
            </a:extLst>
          </p:cNvPr>
          <p:cNvSpPr>
            <a:spLocks noGrp="1"/>
          </p:cNvSpPr>
          <p:nvPr/>
        </p:nvSpPr>
        <p:spPr>
          <a:xfrm>
            <a:off x="10953750" y="6486525"/>
            <a:ext cx="666750" cy="238125"/>
          </a:xfrm>
          <a:prstGeom prst="rect">
            <a:avLst/>
          </a:prstGeom>
          <a:noFill/>
          <a:ln w="0">
            <a:noFill/>
          </a:ln>
        </p:spPr>
        <p:txBody>
          <a:bodyPr wrap="square" lIns="0" tIns="0" rIns="0" bIns="0" anchor="ctr">
            <a:noAutofit/>
          </a:bodyPr>
          <a:lstStyle/>
          <a:p>
            <a:pPr algn="r">
              <a:lnSpc>
                <a:spcPct val="100000"/>
              </a:lnSpc>
              <a:buNone/>
              <a:defRPr sz="1050" b="1" i="0">
                <a:solidFill>
                  <a:srgbClr val="F4C95A"/>
                </a:solidFill>
                <a:latin typeface="Avenir Next"/>
                <a:ea typeface="Avenir Next"/>
                <a:cs typeface="Avenir Next"/>
              </a:defRPr>
            </a:pPr>
            <a:r>
              <a:rPr sz="1050" b="1" i="0">
                <a:solidFill>
                  <a:srgbClr val="F4C95A"/>
                </a:solidFill>
                <a:latin typeface="Avenir Next"/>
                <a:ea typeface="Avenir Next"/>
                <a:cs typeface="Avenir Next"/>
              </a:rPr>
              <a:t>09</a:t>
            </a:r>
          </a:p>
        </p:txBody>
      </p:sp>
    </p:spTree>
    <p:extLst>
      <p:ext uri="{BB962C8B-B14F-4D97-AF65-F5344CB8AC3E}">
        <p14:creationId xmlns:p14="http://schemas.microsoft.com/office/powerpoint/2010/main" val="2013020728"/>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2786</Words>
  <Application>Microsoft Macintosh PowerPoint</Application>
  <DocSecurity>0</DocSecurity>
  <PresentationFormat>Widescreen</PresentationFormat>
  <Paragraphs>340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Avenir Next</vt: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Luis Gallardo</cp:lastModifiedBy>
  <cp:revision>1</cp:revision>
  <dcterms:created xsi:type="dcterms:W3CDTF">2026-09-09T19:28:20Z</dcterms:created>
  <dcterms:modified xsi:type="dcterms:W3CDTF">2026-09-09T19:52:16Z</dcterms:modified>
</cp:coreProperties>
</file>